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8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66" d="100"/>
          <a:sy n="66" d="100"/>
        </p:scale>
        <p:origin x="-1930" y="-43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tableStyles" Target="tableStyles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9E83D1-4B68-47BD-8A76-08552DC03340}" type="datetimeFigureOut">
              <a:rPr lang="en-US" smtClean="0"/>
              <a:t>2/7/2025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1E3AF6-D58E-4882-85D2-E4662AFC0E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8040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E3AF6-D58E-4882-85D2-E4662AFC0ED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8672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1219200" y="3886200"/>
            <a:ext cx="6858000" cy="990600"/>
          </a:xfrm>
        </p:spPr>
        <p:txBody>
          <a:bodyPr anchor="t" anchorCtr="0"/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219200" y="5124450"/>
            <a:ext cx="6858000" cy="53340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>
            <a:lvl1pPr>
              <a:defRPr sz="1400"/>
            </a:lvl1pPr>
          </a:lstStyle>
          <a:p>
            <a:fld id="{4B435990-12DE-4952-8B24-5BE82E500B80}" type="datetimeFigureOut">
              <a:rPr lang="en-US" smtClean="0"/>
              <a:t>2/7/2025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/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1216152" y="6355080"/>
            <a:ext cx="1219200" cy="365760"/>
          </a:xfrm>
        </p:spPr>
        <p:txBody>
          <a:bodyPr/>
          <a:lstStyle/>
          <a:p>
            <a:fld id="{E16484DD-4C23-420B-A7AD-E943E3FD2321}" type="slidenum">
              <a:rPr lang="en-US" smtClean="0"/>
              <a:t>‹#›</a:t>
            </a:fld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904875" y="3648075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3" name="Rectangle 32"/>
          <p:cNvSpPr/>
          <p:nvPr/>
        </p:nvSpPr>
        <p:spPr>
          <a:xfrm>
            <a:off x="914400" y="5048250"/>
            <a:ext cx="7315200" cy="685800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Rectangle 21"/>
          <p:cNvSpPr/>
          <p:nvPr/>
        </p:nvSpPr>
        <p:spPr>
          <a:xfrm>
            <a:off x="904875" y="3648075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2" name="Rectangle 31"/>
          <p:cNvSpPr/>
          <p:nvPr/>
        </p:nvSpPr>
        <p:spPr>
          <a:xfrm>
            <a:off x="914400" y="5048250"/>
            <a:ext cx="228600" cy="68580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35990-12DE-4952-8B24-5BE82E500B80}" type="datetimeFigureOut">
              <a:rPr lang="en-US" smtClean="0"/>
              <a:t>2/7/2025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6484DD-4C23-420B-A7AD-E943E3FD232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35990-12DE-4952-8B24-5BE82E500B80}" type="datetimeFigureOut">
              <a:rPr lang="en-US" smtClean="0"/>
              <a:t>2/7/2025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6484DD-4C23-420B-A7AD-E943E3FD2321}" type="slidenum">
              <a:rPr lang="en-US" smtClean="0"/>
              <a:t>‹#›</a:t>
            </a:fld>
            <a:endParaRPr lang="en-US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Isosceles Triangle 7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 rot="5400000">
            <a:off x="3629607" y="3201952"/>
            <a:ext cx="585216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35990-12DE-4952-8B24-5BE82E500B80}" type="datetimeFigureOut">
              <a:rPr lang="en-US" smtClean="0"/>
              <a:t>2/7/2025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6484DD-4C23-420B-A7AD-E943E3FD2321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2971800"/>
            <a:ext cx="6858000" cy="1066800"/>
          </a:xfrm>
        </p:spPr>
        <p:txBody>
          <a:bodyPr anchor="t" anchorCtr="0"/>
          <a:lstStyle>
            <a:lvl1pPr algn="r">
              <a:buNone/>
              <a:defRPr sz="3200" b="0" cap="none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267200"/>
            <a:ext cx="6781800" cy="1143000"/>
          </a:xfrm>
        </p:spPr>
        <p:txBody>
          <a:bodyPr anchor="t" anchorCtr="0"/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/>
          <a:p>
            <a:fld id="{4B435990-12DE-4952-8B24-5BE82E500B80}" type="datetimeFigureOut">
              <a:rPr lang="en-US" smtClean="0"/>
              <a:t>2/7/2025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9848" y="6355080"/>
            <a:ext cx="1520952" cy="365760"/>
          </a:xfrm>
        </p:spPr>
        <p:txBody>
          <a:bodyPr/>
          <a:lstStyle/>
          <a:p>
            <a:fld id="{E16484DD-4C23-420B-A7AD-E943E3FD2321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14400" y="2819400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914400" y="2819400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35990-12DE-4952-8B24-5BE82E500B80}" type="datetimeFigureOut">
              <a:rPr lang="en-US" smtClean="0"/>
              <a:t>2/7/2025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6484DD-4C23-420B-A7AD-E943E3FD2321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632198" y="1216152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85875"/>
            <a:ext cx="4040188" cy="685800"/>
          </a:xfrm>
          <a:noFill/>
          <a:ln>
            <a:noFill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8200" y="1295400"/>
            <a:ext cx="4041775" cy="685800"/>
          </a:xfrm>
          <a:noFill/>
          <a:ln>
            <a:noFill/>
          </a:ln>
        </p:spPr>
        <p:txBody>
          <a:bodyPr lIns="91440" anchor="b" anchorCtr="0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35990-12DE-4952-8B24-5BE82E500B80}" type="datetimeFigureOut">
              <a:rPr lang="en-US" smtClean="0"/>
              <a:t>2/7/2025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6484DD-4C23-420B-A7AD-E943E3FD2321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57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648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35990-12DE-4952-8B24-5BE82E500B80}" type="datetimeFigureOut">
              <a:rPr lang="en-US" smtClean="0"/>
              <a:t>2/7/2025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6484DD-4C23-420B-A7AD-E943E3FD2321}" type="slidenum">
              <a:rPr lang="en-US" smtClean="0"/>
              <a:t>‹#›</a:t>
            </a:fld>
            <a:endParaRPr lang="en-US"/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35990-12DE-4952-8B24-5BE82E500B80}" type="datetimeFigureOut">
              <a:rPr lang="en-US" smtClean="0"/>
              <a:t>2/7/2025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6484DD-4C23-420B-A7AD-E943E3FD2321}" type="slidenum">
              <a:rPr lang="en-US" smtClean="0"/>
              <a:t>‹#›</a:t>
            </a:fld>
            <a:endParaRPr lang="en-US"/>
          </a:p>
        </p:txBody>
      </p:sp>
      <p:sp>
        <p:nvSpPr>
          <p:cNvPr id="5" name="Straight Connector 4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24600" y="304800"/>
            <a:ext cx="2514600" cy="838200"/>
          </a:xfrm>
        </p:spPr>
        <p:txBody>
          <a:bodyPr anchor="b" anchorCtr="0">
            <a:noAutofit/>
          </a:bodyPr>
          <a:lstStyle>
            <a:lvl1pPr algn="l">
              <a:buNone/>
              <a:defRPr sz="20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324600" y="1219200"/>
            <a:ext cx="2514600" cy="4843463"/>
          </a:xfrm>
        </p:spPr>
        <p:txBody>
          <a:bodyPr/>
          <a:lstStyle>
            <a:lvl1pPr marL="0" indent="0">
              <a:lnSpc>
                <a:spcPts val="22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35990-12DE-4952-8B24-5BE82E500B80}" type="datetimeFigureOut">
              <a:rPr lang="en-US" smtClean="0"/>
              <a:t>2/7/2025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6484DD-4C23-420B-A7AD-E943E3FD2321}" type="slidenum">
              <a:rPr lang="en-US" smtClean="0"/>
              <a:t>‹#›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 rot="5400000">
            <a:off x="3160645" y="3324225"/>
            <a:ext cx="603504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"/>
          </p:nvPr>
        </p:nvSpPr>
        <p:spPr>
          <a:xfrm>
            <a:off x="304800" y="304800"/>
            <a:ext cx="5715000" cy="5715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00856"/>
            <a:ext cx="8229600" cy="674688"/>
          </a:xfrm>
          <a:ln>
            <a:solidFill>
              <a:schemeClr val="accent1"/>
            </a:solidFill>
          </a:ln>
        </p:spPr>
        <p:txBody>
          <a:bodyPr lIns="274320" anchor="ctr"/>
          <a:lstStyle>
            <a:lvl1pPr algn="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57200" y="1905000"/>
            <a:ext cx="8229600" cy="4270248"/>
          </a:xfrm>
          <a:solidFill>
            <a:schemeClr val="tx1">
              <a:shade val="50000"/>
            </a:schemeClr>
          </a:solidFill>
          <a:ln>
            <a:noFill/>
          </a:ln>
          <a:effectLst/>
        </p:spPr>
        <p:txBody>
          <a:bodyPr/>
          <a:lstStyle>
            <a:lvl1pPr marL="0" indent="0">
              <a:spcBef>
                <a:spcPts val="600"/>
              </a:spcBef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219200"/>
            <a:ext cx="8229600" cy="533400"/>
          </a:xfrm>
        </p:spPr>
        <p:txBody>
          <a:bodyPr anchor="ctr" anchorCtr="0"/>
          <a:lstStyle>
            <a:lvl1pPr marL="0" indent="0" algn="l">
              <a:buFontTx/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35990-12DE-4952-8B24-5BE82E500B80}" type="datetimeFigureOut">
              <a:rPr lang="en-US" smtClean="0"/>
              <a:t>2/7/2025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6484DD-4C23-420B-A7AD-E943E3FD2321}" type="slidenum">
              <a:rPr lang="en-US" smtClean="0"/>
              <a:t>‹#›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457200" y="500856"/>
            <a:ext cx="182880" cy="68580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prstGeom prst="rect">
            <a:avLst/>
          </a:prstGeom>
        </p:spPr>
        <p:txBody>
          <a:bodyPr vert="horz" anchor="b" anchorCtr="0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219200"/>
            <a:ext cx="8229600" cy="4910328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400800" y="6356350"/>
            <a:ext cx="2289048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4B435990-12DE-4952-8B24-5BE82E500B80}" type="datetimeFigureOut">
              <a:rPr lang="en-US" smtClean="0"/>
              <a:t>2/7/2025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2898648" y="6356350"/>
            <a:ext cx="3505200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612648" y="6356350"/>
            <a:ext cx="19812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E16484DD-4C23-420B-A7AD-E943E3FD2321}" type="slidenum">
              <a:rPr lang="en-US" smtClean="0"/>
              <a:t>‹#›</a:t>
            </a:fld>
            <a:endParaRPr lang="en-US"/>
          </a:p>
        </p:txBody>
      </p:sp>
      <p:sp>
        <p:nvSpPr>
          <p:cNvPr id="28" name="Straight Connector 2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9" name="Straight Connector 28"/>
          <p:cNvSpPr>
            <a:spLocks noChangeShapeType="1"/>
          </p:cNvSpPr>
          <p:nvPr/>
        </p:nvSpPr>
        <p:spPr bwMode="auto">
          <a:xfrm>
            <a:off x="457200" y="1143000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Isosceles Triangle 9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6000"/>
        <a:buFont typeface="Wingdings 3"/>
        <a:buChar char="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ts val="500"/>
        </a:spcBef>
        <a:buClr>
          <a:schemeClr val="accent2"/>
        </a:buClr>
        <a:buSzPct val="76000"/>
        <a:buFont typeface="Wingdings 3"/>
        <a:buChar char=""/>
        <a:defRPr kumimoji="0" sz="23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500"/>
        </a:spcBef>
        <a:buClr>
          <a:schemeClr val="bg1">
            <a:shade val="50000"/>
          </a:schemeClr>
        </a:buClr>
        <a:buSzPct val="76000"/>
        <a:buFont typeface="Wingdings 3"/>
        <a:buChar char="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400"/>
        </a:spcBef>
        <a:buClr>
          <a:schemeClr val="accent2">
            <a:shade val="75000"/>
          </a:schemeClr>
        </a:buClr>
        <a:buSzPct val="70000"/>
        <a:buFont typeface="Wingdings"/>
        <a:buChar char="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00"/>
        </a:spcBef>
        <a:buClr>
          <a:schemeClr val="accent2"/>
        </a:buClr>
        <a:buSzPct val="70000"/>
        <a:buFont typeface="Wingdings"/>
        <a:buChar char="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0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0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8000/" TargetMode="External"/><Relationship Id="rId2" Type="http://schemas.openxmlformats.org/officeDocument/2006/relationships/hyperlink" Target="http://127.0.0.1:8000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://127.0.0.1:8000/admin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://127.0.0.1:8000/admin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6608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Overall architecture</a:t>
            </a:r>
            <a:endParaRPr lang="en-US" b="1" dirty="0"/>
          </a:p>
        </p:txBody>
      </p:sp>
      <p:sp>
        <p:nvSpPr>
          <p:cNvPr id="4" name="Rectangle 3"/>
          <p:cNvSpPr/>
          <p:nvPr/>
        </p:nvSpPr>
        <p:spPr>
          <a:xfrm>
            <a:off x="115078" y="1219200"/>
            <a:ext cx="8591939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Uses an </a:t>
            </a:r>
            <a:r>
              <a:rPr kumimoji="0" lang="en-US" sz="2400" b="1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Arial" pitchFamily="34" charset="0"/>
                <a:cs typeface="Arial" pitchFamily="34" charset="0"/>
              </a:rPr>
              <a:t>MVT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pattern: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</a:p>
          <a:p>
            <a:pPr marL="342900" lvl="0" indent="-3429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kumimoji="0" lang="en-US" sz="2400" b="1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Arial" pitchFamily="34" charset="0"/>
                <a:cs typeface="Arial" pitchFamily="34" charset="0"/>
              </a:rPr>
              <a:t>M</a:t>
            </a:r>
            <a:r>
              <a:rPr kumimoji="0" lang="en-U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odels </a:t>
            </a:r>
          </a:p>
          <a:p>
            <a:pPr marL="342900" lvl="0" indent="-3429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	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Interact with the database via an ORM 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•  </a:t>
            </a:r>
            <a:r>
              <a:rPr kumimoji="0" lang="en-US" sz="2400" b="1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Arial" pitchFamily="34" charset="0"/>
                <a:cs typeface="Arial" pitchFamily="34" charset="0"/>
              </a:rPr>
              <a:t>V</a:t>
            </a:r>
            <a:r>
              <a:rPr kumimoji="0" lang="en-U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iews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	Handle HTTP requests and return responses 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•  </a:t>
            </a:r>
            <a:r>
              <a:rPr kumimoji="0" lang="en-US" sz="2400" b="1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Arial" pitchFamily="34" charset="0"/>
                <a:cs typeface="Arial" pitchFamily="34" charset="0"/>
              </a:rPr>
              <a:t>T</a:t>
            </a:r>
            <a:r>
              <a:rPr kumimoji="0" lang="en-U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emplates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	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Create dynamic HTML pages from Python data </a:t>
            </a: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47695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43000"/>
            <a:ext cx="9144000" cy="4362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446765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/>
              <a:t>Django</a:t>
            </a:r>
            <a:r>
              <a:rPr lang="en-US" b="1" dirty="0" smtClean="0"/>
              <a:t> architecture</a:t>
            </a:r>
            <a:endParaRPr lang="en-US" b="1" dirty="0"/>
          </a:p>
        </p:txBody>
      </p:sp>
      <p:sp>
        <p:nvSpPr>
          <p:cNvPr id="4" name="Rectangle 3"/>
          <p:cNvSpPr/>
          <p:nvPr/>
        </p:nvSpPr>
        <p:spPr>
          <a:xfrm>
            <a:off x="82422" y="1450032"/>
            <a:ext cx="445692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1-user sends an HTTP </a:t>
            </a:r>
            <a:r>
              <a:rPr lang="en-US" b="1" dirty="0" smtClean="0">
                <a:latin typeface="Arial" pitchFamily="34" charset="0"/>
                <a:cs typeface="Arial" pitchFamily="34" charset="0"/>
              </a:rPr>
              <a:t>request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to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Django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endParaRPr kumimoji="0" 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7963" y="1476469"/>
            <a:ext cx="4419600" cy="2305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Oval 5"/>
          <p:cNvSpPr/>
          <p:nvPr/>
        </p:nvSpPr>
        <p:spPr>
          <a:xfrm>
            <a:off x="5029200" y="2438400"/>
            <a:ext cx="533400" cy="457200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9654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/>
              <a:t>Django</a:t>
            </a:r>
            <a:r>
              <a:rPr lang="en-US" b="1" dirty="0" smtClean="0"/>
              <a:t> architecture</a:t>
            </a:r>
            <a:endParaRPr lang="en-US" b="1" dirty="0"/>
          </a:p>
        </p:txBody>
      </p:sp>
      <p:sp>
        <p:nvSpPr>
          <p:cNvPr id="4" name="Rectangle 3"/>
          <p:cNvSpPr/>
          <p:nvPr/>
        </p:nvSpPr>
        <p:spPr>
          <a:xfrm>
            <a:off x="82422" y="1450032"/>
            <a:ext cx="445692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1-user sends an HTTP </a:t>
            </a:r>
            <a:r>
              <a:rPr lang="en-US" b="1" dirty="0" smtClean="0">
                <a:latin typeface="Arial" pitchFamily="34" charset="0"/>
                <a:cs typeface="Arial" pitchFamily="34" charset="0"/>
              </a:rPr>
              <a:t>request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to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Django</a:t>
            </a:r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latin typeface="Arial" pitchFamily="34" charset="0"/>
              <a:cs typeface="Arial" pitchFamily="34" charset="0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2</a:t>
            </a:r>
            <a:r>
              <a:rPr lang="en-US" b="1" dirty="0" smtClean="0">
                <a:latin typeface="Arial" pitchFamily="34" charset="0"/>
                <a:cs typeface="Arial" pitchFamily="34" charset="0"/>
              </a:rPr>
              <a:t>-URL conf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iguration , contained in urls.py,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 selects a View to handle the request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endParaRPr kumimoji="0" 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endParaRPr kumimoji="0" 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7963" y="1476469"/>
            <a:ext cx="4419600" cy="2305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Oval 5"/>
          <p:cNvSpPr/>
          <p:nvPr/>
        </p:nvSpPr>
        <p:spPr>
          <a:xfrm>
            <a:off x="6096000" y="2439955"/>
            <a:ext cx="533400" cy="457200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7354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/>
              <a:t>Django</a:t>
            </a:r>
            <a:r>
              <a:rPr lang="en-US" b="1" dirty="0" smtClean="0"/>
              <a:t> architecture</a:t>
            </a:r>
            <a:endParaRPr lang="en-US" b="1" dirty="0"/>
          </a:p>
        </p:txBody>
      </p:sp>
      <p:sp>
        <p:nvSpPr>
          <p:cNvPr id="4" name="Rectangle 3"/>
          <p:cNvSpPr/>
          <p:nvPr/>
        </p:nvSpPr>
        <p:spPr>
          <a:xfrm>
            <a:off x="82422" y="1450032"/>
            <a:ext cx="4456922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1-user sends an HTTP </a:t>
            </a:r>
            <a:r>
              <a:rPr lang="en-US" b="1" dirty="0" smtClean="0">
                <a:latin typeface="Arial" pitchFamily="34" charset="0"/>
                <a:cs typeface="Arial" pitchFamily="34" charset="0"/>
              </a:rPr>
              <a:t>request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to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Django</a:t>
            </a:r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latin typeface="Arial" pitchFamily="34" charset="0"/>
              <a:cs typeface="Arial" pitchFamily="34" charset="0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2</a:t>
            </a:r>
            <a:r>
              <a:rPr lang="en-US" b="1" dirty="0" smtClean="0">
                <a:latin typeface="Arial" pitchFamily="34" charset="0"/>
                <a:cs typeface="Arial" pitchFamily="34" charset="0"/>
              </a:rPr>
              <a:t>-URL conf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iguration , contained in urls.py,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 selects a View to handle the request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3-The </a:t>
            </a: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View</a:t>
            </a: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gets</a:t>
            </a:r>
            <a:r>
              <a:rPr kumimoji="0" lang="en-US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the request and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baseline="0" dirty="0" smtClean="0">
                <a:latin typeface="Arial" pitchFamily="34" charset="0"/>
                <a:cs typeface="Arial" pitchFamily="34" charset="0"/>
              </a:rPr>
              <a:t>	</a:t>
            </a:r>
            <a:r>
              <a:rPr lang="en-US" b="1" baseline="0" dirty="0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a) </a:t>
            </a:r>
            <a:r>
              <a:rPr lang="en-US" baseline="0" dirty="0" smtClean="0">
                <a:latin typeface="Arial" pitchFamily="34" charset="0"/>
                <a:cs typeface="Arial" pitchFamily="34" charset="0"/>
              </a:rPr>
              <a:t>Talks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to a database via 	 	</a:t>
            </a:r>
            <a:r>
              <a:rPr lang="en-US" b="1" dirty="0" smtClean="0">
                <a:latin typeface="Arial" pitchFamily="34" charset="0"/>
                <a:cs typeface="Arial" pitchFamily="34" charset="0"/>
              </a:rPr>
              <a:t>Models 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	</a:t>
            </a: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rgbClr val="00B0F0"/>
                </a:solidFill>
                <a:effectLst/>
                <a:latin typeface="Arial" pitchFamily="34" charset="0"/>
                <a:cs typeface="Arial" pitchFamily="34" charset="0"/>
              </a:rPr>
              <a:t>b)</a:t>
            </a:r>
            <a:r>
              <a:rPr kumimoji="0" lang="en-US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 Renders an HTML 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latin typeface="Arial" pitchFamily="34" charset="0"/>
                <a:cs typeface="Arial" pitchFamily="34" charset="0"/>
              </a:rPr>
              <a:t>	</a:t>
            </a:r>
            <a:r>
              <a:rPr kumimoji="0" lang="en-US" b="1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Template</a:t>
            </a: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endParaRPr kumimoji="0" 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7963" y="1476469"/>
            <a:ext cx="4419600" cy="2305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Oval 5"/>
          <p:cNvSpPr/>
          <p:nvPr/>
        </p:nvSpPr>
        <p:spPr>
          <a:xfrm>
            <a:off x="6996404" y="2286000"/>
            <a:ext cx="533400" cy="457200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6996404" y="2769385"/>
            <a:ext cx="533400" cy="457200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6780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/>
              <a:t>Django</a:t>
            </a:r>
            <a:r>
              <a:rPr lang="en-US" b="1" dirty="0" smtClean="0"/>
              <a:t> architecture</a:t>
            </a:r>
            <a:endParaRPr lang="en-US" b="1" dirty="0"/>
          </a:p>
        </p:txBody>
      </p:sp>
      <p:sp>
        <p:nvSpPr>
          <p:cNvPr id="4" name="Rectangle 3"/>
          <p:cNvSpPr/>
          <p:nvPr/>
        </p:nvSpPr>
        <p:spPr>
          <a:xfrm>
            <a:off x="82422" y="1450032"/>
            <a:ext cx="4456922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1-user sends an HTTP </a:t>
            </a:r>
            <a:r>
              <a:rPr lang="en-US" b="1" dirty="0" smtClean="0">
                <a:latin typeface="Arial" pitchFamily="34" charset="0"/>
                <a:cs typeface="Arial" pitchFamily="34" charset="0"/>
              </a:rPr>
              <a:t>request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to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Django</a:t>
            </a:r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latin typeface="Arial" pitchFamily="34" charset="0"/>
              <a:cs typeface="Arial" pitchFamily="34" charset="0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2</a:t>
            </a:r>
            <a:r>
              <a:rPr lang="en-US" b="1" dirty="0" smtClean="0">
                <a:latin typeface="Arial" pitchFamily="34" charset="0"/>
                <a:cs typeface="Arial" pitchFamily="34" charset="0"/>
              </a:rPr>
              <a:t>-URL conf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iguration , contained in urls.py,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 selects a View to handle the request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3-The </a:t>
            </a: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View</a:t>
            </a: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gets</a:t>
            </a:r>
            <a:r>
              <a:rPr kumimoji="0" lang="en-US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the request and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baseline="0" dirty="0" smtClean="0">
                <a:latin typeface="Arial" pitchFamily="34" charset="0"/>
                <a:cs typeface="Arial" pitchFamily="34" charset="0"/>
              </a:rPr>
              <a:t>	</a:t>
            </a:r>
            <a:r>
              <a:rPr lang="en-US" b="1" baseline="0" dirty="0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a) </a:t>
            </a:r>
            <a:r>
              <a:rPr lang="en-US" baseline="0" dirty="0" smtClean="0">
                <a:latin typeface="Arial" pitchFamily="34" charset="0"/>
                <a:cs typeface="Arial" pitchFamily="34" charset="0"/>
              </a:rPr>
              <a:t>Talks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to a database via 	 	</a:t>
            </a:r>
            <a:r>
              <a:rPr lang="en-US" b="1" dirty="0" smtClean="0">
                <a:latin typeface="Arial" pitchFamily="34" charset="0"/>
                <a:cs typeface="Arial" pitchFamily="34" charset="0"/>
              </a:rPr>
              <a:t>Models 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	</a:t>
            </a: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rgbClr val="00B0F0"/>
                </a:solidFill>
                <a:effectLst/>
                <a:latin typeface="Arial" pitchFamily="34" charset="0"/>
                <a:cs typeface="Arial" pitchFamily="34" charset="0"/>
              </a:rPr>
              <a:t>b)</a:t>
            </a:r>
            <a:r>
              <a:rPr kumimoji="0" lang="en-US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 Renders an HTML 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latin typeface="Arial" pitchFamily="34" charset="0"/>
                <a:cs typeface="Arial" pitchFamily="34" charset="0"/>
              </a:rPr>
              <a:t>	</a:t>
            </a:r>
            <a:r>
              <a:rPr kumimoji="0" lang="en-US" b="1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Template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4-The View returns</a:t>
            </a:r>
            <a:r>
              <a:rPr kumimoji="0" lang="en-US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an </a:t>
            </a:r>
            <a:r>
              <a:rPr kumimoji="0" lang="en-US" b="1" i="0" u="none" strike="noStrike" cap="none" normalizeH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HttpResponse</a:t>
            </a:r>
            <a:r>
              <a:rPr kumimoji="0" lang="en-US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which gets sent to the client to be </a:t>
            </a:r>
            <a:r>
              <a:rPr kumimoji="0" lang="en-US" b="0" i="0" u="none" strike="noStrike" cap="none" normalizeH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redered</a:t>
            </a:r>
            <a:r>
              <a:rPr kumimoji="0" lang="en-US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as a web page in the browser</a:t>
            </a:r>
            <a:endParaRPr kumimoji="0" 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7963" y="1476469"/>
            <a:ext cx="4419600" cy="2305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Oval 5"/>
          <p:cNvSpPr/>
          <p:nvPr/>
        </p:nvSpPr>
        <p:spPr>
          <a:xfrm>
            <a:off x="6996404" y="2286000"/>
            <a:ext cx="533400" cy="457200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 rot="6356973">
            <a:off x="5584176" y="2373200"/>
            <a:ext cx="371156" cy="1423496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65836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0975" y="381000"/>
            <a:ext cx="6240463" cy="6164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943354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18931" y="2584580"/>
            <a:ext cx="7848600" cy="1524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99322" y="2895600"/>
            <a:ext cx="7239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/>
              <a:t>Get started with </a:t>
            </a:r>
            <a:r>
              <a:rPr lang="en-US" sz="4000" b="1" dirty="0" err="1" smtClean="0"/>
              <a:t>Django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0512088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Before you start</a:t>
            </a:r>
            <a:endParaRPr lang="en-US" b="1" dirty="0"/>
          </a:p>
        </p:txBody>
      </p:sp>
      <p:sp>
        <p:nvSpPr>
          <p:cNvPr id="4" name="Rectangle 3"/>
          <p:cNvSpPr/>
          <p:nvPr/>
        </p:nvSpPr>
        <p:spPr>
          <a:xfrm>
            <a:off x="152400" y="1397922"/>
            <a:ext cx="8591939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Choose</a:t>
            </a:r>
            <a:r>
              <a:rPr kumimoji="0" lang="en-US" sz="24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a </a:t>
            </a:r>
            <a:r>
              <a:rPr kumimoji="0" lang="en-US" sz="2400" b="0" i="0" u="none" strike="noStrike" cap="none" normalizeH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Django</a:t>
            </a:r>
            <a:r>
              <a:rPr kumimoji="0" lang="en-US" sz="24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version</a:t>
            </a:r>
          </a:p>
          <a:p>
            <a:pPr marL="342900" lvl="0" indent="-3429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endParaRPr lang="en-US" sz="2400" baseline="0" dirty="0">
              <a:latin typeface="Arial" pitchFamily="34" charset="0"/>
              <a:cs typeface="Arial" pitchFamily="34" charset="0"/>
            </a:endParaRPr>
          </a:p>
          <a:p>
            <a:pPr marL="342900" lvl="0" indent="-3429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kumimoji="0" lang="en-US" sz="24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Choose a compatible Python version</a:t>
            </a:r>
          </a:p>
          <a:p>
            <a:pPr marL="342900" lvl="0" indent="-3429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endParaRPr lang="en-US" sz="2400" baseline="0" dirty="0">
              <a:latin typeface="Arial" pitchFamily="34" charset="0"/>
              <a:cs typeface="Arial" pitchFamily="34" charset="0"/>
            </a:endParaRPr>
          </a:p>
          <a:p>
            <a:pPr marL="342900" lvl="0" indent="-3429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kumimoji="0" lang="en-US" sz="24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Create project folder</a:t>
            </a:r>
          </a:p>
          <a:p>
            <a:pPr marL="342900" lvl="0" indent="-3429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endParaRPr lang="en-US" sz="2400" baseline="0" dirty="0">
              <a:latin typeface="Arial" pitchFamily="34" charset="0"/>
              <a:cs typeface="Arial" pitchFamily="34" charset="0"/>
            </a:endParaRPr>
          </a:p>
          <a:p>
            <a:pPr marL="342900" lvl="0" indent="-3429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kumimoji="0" lang="en-US" sz="24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Create a virtual environment with Python version</a:t>
            </a: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3473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Choose a </a:t>
            </a:r>
            <a:r>
              <a:rPr lang="en-US" b="1" dirty="0" err="1"/>
              <a:t>Django</a:t>
            </a:r>
            <a:r>
              <a:rPr lang="en-US" b="1" dirty="0"/>
              <a:t> version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152400" y="1397922"/>
            <a:ext cx="4343399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Use an older version if you're running an existing project that hasn't been migrated yet </a:t>
            </a:r>
          </a:p>
          <a:p>
            <a:pPr marL="342900" lvl="0" indent="-3429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endParaRPr lang="en-US" sz="2000" dirty="0">
              <a:latin typeface="Arial" pitchFamily="34" charset="0"/>
              <a:cs typeface="Arial" pitchFamily="34" charset="0"/>
            </a:endParaRPr>
          </a:p>
          <a:p>
            <a:pPr marL="342900" lvl="0" indent="-3429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Otherwise, use the latest X.2 release or the newest version </a:t>
            </a:r>
          </a:p>
          <a:p>
            <a:pPr marL="342900" lvl="0" indent="-3429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endParaRPr lang="en-US" sz="2000" dirty="0">
              <a:latin typeface="Arial" pitchFamily="34" charset="0"/>
              <a:cs typeface="Arial" pitchFamily="34" charset="0"/>
            </a:endParaRPr>
          </a:p>
          <a:p>
            <a:pPr marL="342900" lvl="0" indent="-3429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342900" lvl="0" indent="-3429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endParaRPr lang="en-US" sz="2000" dirty="0">
              <a:latin typeface="Arial" pitchFamily="34" charset="0"/>
              <a:cs typeface="Arial" pitchFamily="34" charset="0"/>
            </a:endParaRPr>
          </a:p>
          <a:p>
            <a:pPr marL="342900" lvl="0" indent="-3429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X.2 will have long term support (ITS) 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3461" y="2074506"/>
            <a:ext cx="5029200" cy="28012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210512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anchor="b" anchorCtr="0">
            <a:normAutofit/>
          </a:bodyPr>
          <a:lstStyle/>
          <a:p>
            <a:r>
              <a:rPr lang="en-US" b="1" dirty="0"/>
              <a:t>Introduction to </a:t>
            </a:r>
            <a:r>
              <a:rPr lang="en-US" b="1" dirty="0" err="1"/>
              <a:t>Django</a:t>
            </a:r>
            <a:endParaRPr lang="en-US" b="1" dirty="0"/>
          </a:p>
        </p:txBody>
      </p:sp>
      <p:sp>
        <p:nvSpPr>
          <p:cNvPr id="5" name="Rectangle 4"/>
          <p:cNvSpPr/>
          <p:nvPr/>
        </p:nvSpPr>
        <p:spPr>
          <a:xfrm>
            <a:off x="186613" y="1250301"/>
            <a:ext cx="7086600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/>
            </a:r>
            <a:b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</a:b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/>
            </a:r>
            <a:b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</a:b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1-Introduction 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/>
            </a:r>
            <a:b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</a:b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2-Get Started With </a:t>
            </a:r>
            <a:r>
              <a:rPr kumimoji="0" lang="en-US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Django</a:t>
            </a: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  <a:b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</a:b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3-Write a </a:t>
            </a:r>
            <a:r>
              <a:rPr kumimoji="0" lang="en-US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Django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App 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/>
            </a:r>
            <a:b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</a:b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4-Basic Concepts 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/>
            </a:r>
            <a:b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</a:b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5-Intermediate Concepts 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/>
            </a:r>
            <a:b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</a:b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6-Summary </a:t>
            </a:r>
            <a:endParaRPr kumimoji="0" lang="en-US" sz="4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1595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Choose a </a:t>
            </a:r>
            <a:r>
              <a:rPr lang="en-US" b="1" dirty="0" err="1"/>
              <a:t>Django</a:t>
            </a:r>
            <a:r>
              <a:rPr lang="en-US" b="1" dirty="0"/>
              <a:t> version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152401" y="1397922"/>
            <a:ext cx="40386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4 is very similar to 3 </a:t>
            </a:r>
          </a:p>
          <a:p>
            <a:pPr marL="342900" lvl="0" indent="-3429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endParaRPr lang="en-US" sz="2000" dirty="0">
              <a:latin typeface="Arial" pitchFamily="34" charset="0"/>
              <a:cs typeface="Arial" pitchFamily="34" charset="0"/>
            </a:endParaRPr>
          </a:p>
          <a:p>
            <a:pPr marL="342900" lvl="0" indent="-3429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4 uses </a:t>
            </a:r>
            <a:r>
              <a:rPr kumimoji="0" lang="en-US" sz="2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zoneinfo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instead of </a:t>
            </a:r>
            <a:r>
              <a:rPr kumimoji="0" lang="en-US" sz="2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pytz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342900" lvl="0" indent="-3429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endParaRPr lang="en-US" sz="2000" dirty="0">
              <a:latin typeface="Arial" pitchFamily="34" charset="0"/>
              <a:cs typeface="Arial" pitchFamily="34" charset="0"/>
            </a:endParaRPr>
          </a:p>
          <a:p>
            <a:pPr marL="342900" lvl="0" indent="-3429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We're going to use 4.2 Support for </a:t>
            </a:r>
            <a:r>
              <a:rPr kumimoji="0" lang="en-US" sz="2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Async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/</a:t>
            </a:r>
            <a:r>
              <a:rPr kumimoji="0" lang="en-US" sz="2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ASGl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started in 3.0 and is ongoing 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3461" y="2074506"/>
            <a:ext cx="5029200" cy="28012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349211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Choose a </a:t>
            </a:r>
            <a:r>
              <a:rPr lang="en-US" b="1" dirty="0" smtClean="0"/>
              <a:t>Python </a:t>
            </a:r>
            <a:r>
              <a:rPr lang="en-US" b="1" dirty="0"/>
              <a:t>version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152400" y="1397922"/>
            <a:ext cx="81533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000" b="1" dirty="0" smtClean="0">
                <a:latin typeface="Arial" pitchFamily="34" charset="0"/>
                <a:cs typeface="Arial" pitchFamily="34" charset="0"/>
              </a:rPr>
              <a:t>What Python version can I use with </a:t>
            </a:r>
            <a:r>
              <a:rPr lang="en-US" sz="2000" b="1" dirty="0" err="1" smtClean="0">
                <a:latin typeface="Arial" pitchFamily="34" charset="0"/>
                <a:cs typeface="Arial" pitchFamily="34" charset="0"/>
              </a:rPr>
              <a:t>Django</a:t>
            </a:r>
            <a:r>
              <a:rPr lang="en-US" sz="2000" b="1" dirty="0" smtClean="0">
                <a:latin typeface="Arial" pitchFamily="34" charset="0"/>
                <a:cs typeface="Arial" pitchFamily="34" charset="0"/>
              </a:rPr>
              <a:t> ?</a:t>
            </a:r>
            <a:endParaRPr kumimoji="0" lang="en-US" sz="2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50" y="2257425"/>
            <a:ext cx="8012113" cy="2343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623379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Choose a </a:t>
            </a:r>
            <a:r>
              <a:rPr lang="en-US" b="1" dirty="0" smtClean="0"/>
              <a:t>Python </a:t>
            </a:r>
            <a:r>
              <a:rPr lang="en-US" b="1" dirty="0"/>
              <a:t>version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152400" y="1397922"/>
            <a:ext cx="81533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000" b="1" dirty="0" smtClean="0">
                <a:latin typeface="Arial" pitchFamily="34" charset="0"/>
                <a:cs typeface="Arial" pitchFamily="34" charset="0"/>
              </a:rPr>
              <a:t>Python release cycle</a:t>
            </a:r>
            <a:endParaRPr kumimoji="0" lang="en-US" sz="2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2142607"/>
            <a:ext cx="7002463" cy="39391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984650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534400" cy="990600"/>
          </a:xfrm>
        </p:spPr>
        <p:txBody>
          <a:bodyPr>
            <a:normAutofit/>
          </a:bodyPr>
          <a:lstStyle/>
          <a:p>
            <a:r>
              <a:rPr lang="en-US" b="1" dirty="0" smtClean="0"/>
              <a:t>Create </a:t>
            </a:r>
            <a:r>
              <a:rPr lang="en-US" b="1" dirty="0"/>
              <a:t>a virtual </a:t>
            </a:r>
            <a:r>
              <a:rPr lang="en-US" b="1" dirty="0" smtClean="0"/>
              <a:t>environment</a:t>
            </a:r>
            <a:endParaRPr lang="en-US" b="1" dirty="0"/>
          </a:p>
        </p:txBody>
      </p:sp>
      <p:sp>
        <p:nvSpPr>
          <p:cNvPr id="4" name="Rectangle 3"/>
          <p:cNvSpPr/>
          <p:nvPr/>
        </p:nvSpPr>
        <p:spPr>
          <a:xfrm>
            <a:off x="172616" y="1828800"/>
            <a:ext cx="8591939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$ cd Documents/project-folder-name</a:t>
            </a:r>
          </a:p>
          <a:p>
            <a:pPr marL="342900" lvl="0" indent="-3429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endParaRPr lang="en-US" sz="2400" dirty="0">
              <a:latin typeface="Arial" pitchFamily="34" charset="0"/>
              <a:cs typeface="Arial" pitchFamily="34" charset="0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0" lang="en-US" sz="24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	-navigate into project folder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endParaRPr kumimoji="0" lang="en-US" sz="2400" b="0" i="0" u="none" strike="noStrike" cap="none" normalizeH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342900" lvl="0" indent="-3429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n-US" sz="2400" dirty="0" smtClean="0">
                <a:latin typeface="Arial" pitchFamily="34" charset="0"/>
                <a:cs typeface="Arial" pitchFamily="34" charset="0"/>
              </a:rPr>
              <a:t>$ python3.13 –m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venv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venv</a:t>
            </a:r>
            <a:endParaRPr lang="en-US" sz="2400" dirty="0" smtClean="0">
              <a:latin typeface="Arial" pitchFamily="34" charset="0"/>
              <a:cs typeface="Arial" pitchFamily="34" charset="0"/>
            </a:endParaRPr>
          </a:p>
          <a:p>
            <a:pPr marL="342900" lvl="0" indent="-3429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endParaRPr lang="en-US" sz="2400" dirty="0" smtClean="0">
              <a:latin typeface="Arial" pitchFamily="34" charset="0"/>
              <a:cs typeface="Arial" pitchFamily="34" charset="0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0" lang="en-US" sz="24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4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	-create a virtual environment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latin typeface="Arial" pitchFamily="34" charset="0"/>
              <a:cs typeface="Arial" pitchFamily="34" charset="0"/>
            </a:endParaRPr>
          </a:p>
          <a:p>
            <a:pPr marL="342900" lvl="0" indent="-3429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n-US" sz="2400" dirty="0" smtClean="0">
                <a:latin typeface="Arial" pitchFamily="34" charset="0"/>
                <a:cs typeface="Arial" pitchFamily="34" charset="0"/>
              </a:rPr>
              <a:t>$ source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venv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/bin/activate</a:t>
            </a:r>
          </a:p>
          <a:p>
            <a:pPr marL="342900" lvl="0" indent="-3429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endParaRPr lang="en-US" sz="2400" dirty="0" smtClean="0">
              <a:latin typeface="Arial" pitchFamily="34" charset="0"/>
              <a:cs typeface="Arial" pitchFamily="34" charset="0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0" lang="en-US" sz="24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	</a:t>
            </a:r>
            <a:r>
              <a:rPr kumimoji="0" lang="en-US" sz="24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-activate virtual environment 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latin typeface="Arial" pitchFamily="34" charset="0"/>
              <a:cs typeface="Arial" pitchFamily="34" charset="0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0" lang="en-US" sz="24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6200" y="1216967"/>
            <a:ext cx="34968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u="sng" dirty="0" smtClean="0"/>
              <a:t>Example for Linux/Mac</a:t>
            </a:r>
            <a:endParaRPr lang="en-US" sz="2400" b="1" u="sng" dirty="0"/>
          </a:p>
        </p:txBody>
      </p:sp>
    </p:spTree>
    <p:extLst>
      <p:ext uri="{BB962C8B-B14F-4D97-AF65-F5344CB8AC3E}">
        <p14:creationId xmlns:p14="http://schemas.microsoft.com/office/powerpoint/2010/main" val="11292803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534400" cy="990600"/>
          </a:xfrm>
        </p:spPr>
        <p:txBody>
          <a:bodyPr>
            <a:normAutofit/>
          </a:bodyPr>
          <a:lstStyle/>
          <a:p>
            <a:r>
              <a:rPr lang="en-US" b="1" dirty="0" smtClean="0"/>
              <a:t>Create </a:t>
            </a:r>
            <a:r>
              <a:rPr lang="en-US" b="1" dirty="0"/>
              <a:t>a virtual </a:t>
            </a:r>
            <a:r>
              <a:rPr lang="en-US" b="1" dirty="0" smtClean="0"/>
              <a:t>environment</a:t>
            </a:r>
            <a:endParaRPr lang="en-US" b="1" dirty="0"/>
          </a:p>
        </p:txBody>
      </p:sp>
      <p:sp>
        <p:nvSpPr>
          <p:cNvPr id="4" name="Rectangle 3"/>
          <p:cNvSpPr/>
          <p:nvPr/>
        </p:nvSpPr>
        <p:spPr>
          <a:xfrm>
            <a:off x="172616" y="1828800"/>
            <a:ext cx="8591939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$ cd Documents/project-folder-name</a:t>
            </a:r>
          </a:p>
          <a:p>
            <a:pPr marL="342900" lvl="0" indent="-3429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endParaRPr lang="en-US" sz="2400" dirty="0">
              <a:latin typeface="Arial" pitchFamily="34" charset="0"/>
              <a:cs typeface="Arial" pitchFamily="34" charset="0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0" lang="en-US" sz="24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	-navigate into project folder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endParaRPr kumimoji="0" lang="en-US" sz="2400" b="0" i="0" u="none" strike="noStrike" cap="none" normalizeH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342900" lvl="0" indent="-3429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n-US" sz="2400" dirty="0" smtClean="0">
                <a:latin typeface="Arial" pitchFamily="34" charset="0"/>
                <a:cs typeface="Arial" pitchFamily="34" charset="0"/>
              </a:rPr>
              <a:t>$ python3.13 –m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venv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venv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or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py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–m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venv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venv</a:t>
            </a:r>
            <a:endParaRPr lang="en-US" sz="2400" dirty="0" smtClean="0">
              <a:latin typeface="Arial" pitchFamily="34" charset="0"/>
              <a:cs typeface="Arial" pitchFamily="34" charset="0"/>
            </a:endParaRPr>
          </a:p>
          <a:p>
            <a:pPr marL="342900" lvl="0" indent="-3429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endParaRPr lang="en-US" sz="2400" dirty="0" smtClean="0">
              <a:latin typeface="Arial" pitchFamily="34" charset="0"/>
              <a:cs typeface="Arial" pitchFamily="34" charset="0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0" lang="en-US" sz="24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4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	-create a virtual environment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latin typeface="Arial" pitchFamily="34" charset="0"/>
              <a:cs typeface="Arial" pitchFamily="34" charset="0"/>
            </a:endParaRPr>
          </a:p>
          <a:p>
            <a:pPr marL="342900" lvl="0" indent="-3429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n-US" sz="2400" dirty="0" smtClean="0">
                <a:latin typeface="Arial" pitchFamily="34" charset="0"/>
                <a:cs typeface="Arial" pitchFamily="34" charset="0"/>
              </a:rPr>
              <a:t>$ venv/bin/activate.ps</a:t>
            </a:r>
          </a:p>
          <a:p>
            <a:pPr marL="342900" lvl="0" indent="-3429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endParaRPr lang="en-US" sz="2400" dirty="0" smtClean="0">
              <a:latin typeface="Arial" pitchFamily="34" charset="0"/>
              <a:cs typeface="Arial" pitchFamily="34" charset="0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0" lang="en-US" sz="24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	</a:t>
            </a:r>
            <a:r>
              <a:rPr kumimoji="0" lang="en-US" sz="24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-activate virtual environment 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latin typeface="Arial" pitchFamily="34" charset="0"/>
              <a:cs typeface="Arial" pitchFamily="34" charset="0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0" lang="en-US" sz="24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6200" y="1216967"/>
            <a:ext cx="33287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u="sng" dirty="0" smtClean="0"/>
              <a:t>Example for Windows</a:t>
            </a:r>
            <a:endParaRPr lang="en-US" sz="2400" b="1" u="sng" dirty="0"/>
          </a:p>
        </p:txBody>
      </p:sp>
    </p:spTree>
    <p:extLst>
      <p:ext uri="{BB962C8B-B14F-4D97-AF65-F5344CB8AC3E}">
        <p14:creationId xmlns:p14="http://schemas.microsoft.com/office/powerpoint/2010/main" val="10753432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534400" cy="990600"/>
          </a:xfrm>
        </p:spPr>
        <p:txBody>
          <a:bodyPr>
            <a:normAutofit/>
          </a:bodyPr>
          <a:lstStyle/>
          <a:p>
            <a:r>
              <a:rPr lang="en-US" b="1" dirty="0" smtClean="0"/>
              <a:t>Why create a virtual environment?</a:t>
            </a:r>
            <a:endParaRPr lang="en-US" b="1" dirty="0"/>
          </a:p>
        </p:txBody>
      </p:sp>
      <p:sp>
        <p:nvSpPr>
          <p:cNvPr id="4" name="Rectangle 3"/>
          <p:cNvSpPr/>
          <p:nvPr/>
        </p:nvSpPr>
        <p:spPr>
          <a:xfrm>
            <a:off x="172616" y="1828800"/>
            <a:ext cx="8591939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You may have multiple Python versions on your computer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342900" lvl="0" indent="-3429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You may have projects that require different versions of the same external package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342900" lvl="0" indent="-3429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Virtual environments create a "workspace" environment for a specific project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	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- 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All installed apps are in one place, without conflicts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	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- 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The "python" and "pip" commands point to the same 	place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	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-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Keeps your environment clean </a:t>
            </a: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43125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534400" cy="990600"/>
          </a:xfrm>
        </p:spPr>
        <p:txBody>
          <a:bodyPr>
            <a:normAutofit/>
          </a:bodyPr>
          <a:lstStyle/>
          <a:p>
            <a:r>
              <a:rPr lang="en-US" b="1" dirty="0" smtClean="0"/>
              <a:t>Create a </a:t>
            </a:r>
            <a:r>
              <a:rPr lang="en-US" b="1" dirty="0" err="1" smtClean="0"/>
              <a:t>Django</a:t>
            </a:r>
            <a:r>
              <a:rPr lang="en-US" b="1" dirty="0" smtClean="0"/>
              <a:t> project </a:t>
            </a:r>
            <a:endParaRPr lang="en-US" b="1" dirty="0"/>
          </a:p>
        </p:txBody>
      </p:sp>
      <p:sp>
        <p:nvSpPr>
          <p:cNvPr id="4" name="Rectangle 3"/>
          <p:cNvSpPr/>
          <p:nvPr/>
        </p:nvSpPr>
        <p:spPr>
          <a:xfrm>
            <a:off x="172616" y="1828800"/>
            <a:ext cx="8591939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 fontAlgn="base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Install </a:t>
            </a:r>
            <a:r>
              <a:rPr kumimoji="0" lang="en-US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Django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using pip</a:t>
            </a:r>
          </a:p>
          <a:p>
            <a:pPr marL="457200" lvl="0" indent="-457200" fontAlgn="base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Create a new project using </a:t>
            </a:r>
            <a:r>
              <a:rPr kumimoji="0" lang="en-US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django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—admin </a:t>
            </a:r>
            <a:r>
              <a:rPr kumimoji="0" lang="en-US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startproject</a:t>
            </a: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457200" lvl="0" indent="-457200" fontAlgn="base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Run the development server</a:t>
            </a:r>
          </a:p>
          <a:p>
            <a:pPr marL="457200" lvl="0" indent="-457200" fontAlgn="base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Initialize the development database</a:t>
            </a:r>
          </a:p>
          <a:p>
            <a:pPr marL="457200" lvl="0" indent="-457200" fontAlgn="base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Create a </a:t>
            </a:r>
            <a:r>
              <a:rPr kumimoji="0" lang="en-US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superuser</a:t>
            </a:r>
            <a:endParaRPr lang="en-US" sz="2400" dirty="0">
              <a:latin typeface="Arial" pitchFamily="34" charset="0"/>
              <a:cs typeface="Arial" pitchFamily="34" charset="0"/>
            </a:endParaRPr>
          </a:p>
          <a:p>
            <a:pPr marL="457200" lvl="0" indent="-457200" fontAlgn="base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View the admin site </a:t>
            </a: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12087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534400" cy="990600"/>
          </a:xfrm>
        </p:spPr>
        <p:txBody>
          <a:bodyPr>
            <a:normAutofit/>
          </a:bodyPr>
          <a:lstStyle/>
          <a:p>
            <a:r>
              <a:rPr lang="en-US" b="1" dirty="0" smtClean="0"/>
              <a:t>Install </a:t>
            </a:r>
            <a:r>
              <a:rPr lang="en-US" b="1" dirty="0" err="1" smtClean="0"/>
              <a:t>Django</a:t>
            </a:r>
            <a:r>
              <a:rPr lang="en-US" b="1" dirty="0" smtClean="0"/>
              <a:t> using pip</a:t>
            </a:r>
            <a:endParaRPr lang="en-US" b="1" dirty="0"/>
          </a:p>
        </p:txBody>
      </p:sp>
      <p:sp>
        <p:nvSpPr>
          <p:cNvPr id="4" name="Rectangle 3"/>
          <p:cNvSpPr/>
          <p:nvPr/>
        </p:nvSpPr>
        <p:spPr>
          <a:xfrm>
            <a:off x="172616" y="1828800"/>
            <a:ext cx="8591939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In your activated virtual environment, use one of the following: </a:t>
            </a:r>
          </a:p>
          <a:p>
            <a:pPr marL="457200" lvl="0" indent="-457200" fontAlgn="base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endParaRPr lang="en-US" sz="2400" dirty="0">
              <a:latin typeface="Arial" pitchFamily="34" charset="0"/>
              <a:cs typeface="Arial" pitchFamily="34" charset="0"/>
            </a:endParaRPr>
          </a:p>
          <a:p>
            <a:pPr marL="342900" lvl="0" indent="-3429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$ pip install </a:t>
            </a:r>
            <a:r>
              <a:rPr kumimoji="0" lang="en-US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django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	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-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Latest version of </a:t>
            </a:r>
            <a:r>
              <a:rPr kumimoji="0" lang="en-US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Django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(any version) </a:t>
            </a:r>
          </a:p>
          <a:p>
            <a:pPr marL="342900" lvl="0" indent="-3429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endParaRPr lang="en-US" sz="2400" dirty="0">
              <a:latin typeface="Arial" pitchFamily="34" charset="0"/>
              <a:cs typeface="Arial" pitchFamily="34" charset="0"/>
            </a:endParaRPr>
          </a:p>
          <a:p>
            <a:pPr marL="342900" lvl="0" indent="-3429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$ pip install "</a:t>
            </a:r>
            <a:r>
              <a:rPr kumimoji="0" lang="en-US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django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&gt;=4.2.&lt;5" 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	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-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Latest version of </a:t>
            </a:r>
            <a:r>
              <a:rPr kumimoji="0" lang="en-US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Django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4.2</a:t>
            </a:r>
          </a:p>
          <a:p>
            <a:pPr marL="342900" lvl="0" indent="-3429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endParaRPr lang="en-US" sz="2400" dirty="0">
              <a:latin typeface="Arial" pitchFamily="34" charset="0"/>
              <a:cs typeface="Arial" pitchFamily="34" charset="0"/>
            </a:endParaRPr>
          </a:p>
          <a:p>
            <a:pPr marL="342900" lvl="0" indent="-3429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$ pip install "</a:t>
            </a:r>
            <a:r>
              <a:rPr kumimoji="0" lang="en-US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django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==4.2.3“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	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-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Specific version of </a:t>
            </a:r>
            <a:r>
              <a:rPr kumimoji="0" lang="en-US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Django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46452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534400" cy="990600"/>
          </a:xfrm>
        </p:spPr>
        <p:txBody>
          <a:bodyPr>
            <a:normAutofit/>
          </a:bodyPr>
          <a:lstStyle/>
          <a:p>
            <a:r>
              <a:rPr lang="en-US" b="1" dirty="0" smtClean="0"/>
              <a:t>Create a new </a:t>
            </a:r>
            <a:r>
              <a:rPr lang="en-US" b="1" dirty="0" err="1" smtClean="0"/>
              <a:t>Django</a:t>
            </a:r>
            <a:r>
              <a:rPr lang="en-US" b="1" dirty="0" smtClean="0"/>
              <a:t> project </a:t>
            </a:r>
            <a:endParaRPr lang="en-US" b="1" dirty="0"/>
          </a:p>
        </p:txBody>
      </p:sp>
      <p:sp>
        <p:nvSpPr>
          <p:cNvPr id="4" name="Rectangle 3"/>
          <p:cNvSpPr/>
          <p:nvPr/>
        </p:nvSpPr>
        <p:spPr>
          <a:xfrm>
            <a:off x="172616" y="1524000"/>
            <a:ext cx="8591939" cy="49552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$ </a:t>
            </a:r>
            <a:r>
              <a:rPr kumimoji="0" lang="en-US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django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—admin </a:t>
            </a:r>
            <a:r>
              <a:rPr kumimoji="0" lang="en-US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startproject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&lt;</a:t>
            </a:r>
            <a:r>
              <a:rPr kumimoji="0" lang="en-US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project_name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&gt; 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latin typeface="Arial" pitchFamily="34" charset="0"/>
              <a:cs typeface="Arial" pitchFamily="34" charset="0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This will create a new folder with project _ name and the following structure (if project name is </a:t>
            </a:r>
            <a:r>
              <a:rPr kumimoji="0" lang="en-US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test_project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) </a:t>
            </a:r>
          </a:p>
          <a:p>
            <a:pPr marL="342900" lvl="0" indent="-3429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kumimoji="0" lang="en-US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test_project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	</a:t>
            </a:r>
            <a:r>
              <a:rPr lang="en-US" sz="2800" b="1" dirty="0" smtClean="0">
                <a:latin typeface="Arial" pitchFamily="34" charset="0"/>
                <a:cs typeface="Arial" pitchFamily="34" charset="0"/>
              </a:rPr>
              <a:t>.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manage.py 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	</a:t>
            </a:r>
            <a:r>
              <a:rPr lang="en-US" sz="2800" b="1" dirty="0" smtClean="0">
                <a:latin typeface="Arial" pitchFamily="34" charset="0"/>
                <a:cs typeface="Arial" pitchFamily="34" charset="0"/>
              </a:rPr>
              <a:t>.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test_project</a:t>
            </a: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	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	</a:t>
            </a:r>
            <a:r>
              <a:rPr lang="en-US" sz="2800" b="1" dirty="0" smtClean="0">
                <a:latin typeface="Arial" pitchFamily="34" charset="0"/>
                <a:cs typeface="Arial" pitchFamily="34" charset="0"/>
              </a:rPr>
              <a:t>.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_</a:t>
            </a:r>
            <a:r>
              <a:rPr kumimoji="0" lang="en-US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init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_. </a:t>
            </a:r>
            <a:r>
              <a:rPr kumimoji="0" lang="en-US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Py</a:t>
            </a: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	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	</a:t>
            </a:r>
            <a:r>
              <a:rPr lang="en-US" sz="2800" b="1" dirty="0" smtClean="0">
                <a:latin typeface="Arial" pitchFamily="34" charset="0"/>
                <a:cs typeface="Arial" pitchFamily="34" charset="0"/>
              </a:rPr>
              <a:t>.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settings . </a:t>
            </a:r>
            <a:r>
              <a:rPr kumimoji="0" lang="en-US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Py</a:t>
            </a:r>
            <a:endParaRPr lang="en-US" sz="2400" dirty="0">
              <a:latin typeface="Arial" pitchFamily="34" charset="0"/>
              <a:cs typeface="Arial" pitchFamily="34" charset="0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		</a:t>
            </a:r>
            <a:r>
              <a:rPr kumimoji="0" lang="en-US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.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urls.py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	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	</a:t>
            </a:r>
            <a:r>
              <a:rPr lang="en-US" sz="2800" b="1" dirty="0" smtClean="0">
                <a:latin typeface="Arial" pitchFamily="34" charset="0"/>
                <a:cs typeface="Arial" pitchFamily="34" charset="0"/>
              </a:rPr>
              <a:t>.</a:t>
            </a:r>
            <a:r>
              <a:rPr kumimoji="0" lang="en-US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wsgi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. </a:t>
            </a:r>
            <a:r>
              <a:rPr kumimoji="0" lang="en-US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Py</a:t>
            </a:r>
            <a:endParaRPr lang="en-US" sz="2400" dirty="0">
              <a:latin typeface="Arial" pitchFamily="34" charset="0"/>
              <a:cs typeface="Arial" pitchFamily="34" charset="0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		</a:t>
            </a:r>
            <a:r>
              <a:rPr kumimoji="0" lang="en-US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.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asgi.py (only in </a:t>
            </a:r>
            <a:r>
              <a:rPr kumimoji="0" lang="en-US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Django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3+) </a:t>
            </a: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80715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534400" cy="990600"/>
          </a:xfrm>
        </p:spPr>
        <p:txBody>
          <a:bodyPr>
            <a:normAutofit/>
          </a:bodyPr>
          <a:lstStyle/>
          <a:p>
            <a:r>
              <a:rPr lang="en-US" b="1" dirty="0" smtClean="0"/>
              <a:t>Run the development server </a:t>
            </a:r>
            <a:endParaRPr lang="en-US" b="1" dirty="0"/>
          </a:p>
        </p:txBody>
      </p:sp>
      <p:sp>
        <p:nvSpPr>
          <p:cNvPr id="4" name="Rectangle 3"/>
          <p:cNvSpPr/>
          <p:nvPr/>
        </p:nvSpPr>
        <p:spPr>
          <a:xfrm>
            <a:off x="172616" y="1524000"/>
            <a:ext cx="859193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$ python</a:t>
            </a:r>
            <a:r>
              <a:rPr kumimoji="0" lang="en-US" sz="24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manage.py </a:t>
            </a:r>
            <a:r>
              <a:rPr kumimoji="0" lang="en-US" sz="2400" b="0" i="0" u="none" strike="noStrike" cap="none" normalizeH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runserver</a:t>
            </a: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endParaRPr lang="en-US" sz="2400" dirty="0" smtClean="0">
              <a:latin typeface="Arial" pitchFamily="34" charset="0"/>
              <a:cs typeface="Arial" pitchFamily="34" charset="0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>
                <a:latin typeface="Arial" pitchFamily="34" charset="0"/>
                <a:cs typeface="Arial" pitchFamily="34" charset="0"/>
              </a:rPr>
              <a:t>Open </a:t>
            </a:r>
            <a:r>
              <a:rPr lang="en-US" sz="2400" dirty="0" smtClean="0">
                <a:latin typeface="Arial" pitchFamily="34" charset="0"/>
                <a:cs typeface="Arial" pitchFamily="34" charset="0"/>
                <a:hlinkClick r:id="rId2"/>
              </a:rPr>
              <a:t>http://127.0.0.1:8000/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or </a:t>
            </a:r>
            <a:r>
              <a:rPr lang="en-US" sz="2400" dirty="0" smtClean="0">
                <a:latin typeface="Arial" pitchFamily="34" charset="0"/>
                <a:cs typeface="Arial" pitchFamily="34" charset="0"/>
                <a:hlinkClick r:id="rId3"/>
              </a:rPr>
              <a:t>http://localhost:8000/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in your browser</a:t>
            </a:r>
            <a:endParaRPr lang="en-US" sz="24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3093659"/>
            <a:ext cx="4965830" cy="31460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095434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anchor="b" anchorCtr="0">
            <a:normAutofit fontScale="90000"/>
          </a:bodyPr>
          <a:lstStyle/>
          <a:p>
            <a:r>
              <a:rPr lang="en-US" b="1" dirty="0"/>
              <a:t>Useful skills/knowledge Python skills:</a:t>
            </a:r>
          </a:p>
        </p:txBody>
      </p:sp>
      <p:sp>
        <p:nvSpPr>
          <p:cNvPr id="5" name="Rectangle 4"/>
          <p:cNvSpPr/>
          <p:nvPr/>
        </p:nvSpPr>
        <p:spPr>
          <a:xfrm>
            <a:off x="186613" y="1524000"/>
            <a:ext cx="708660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•   Functions, lists, and dictionaries</a:t>
            </a:r>
          </a:p>
          <a:p>
            <a:pPr marL="342900" lvl="0" indent="-3429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Using external packages 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•   Creating classes 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•   Inheriting classes</a:t>
            </a:r>
          </a:p>
          <a:p>
            <a:pPr marL="342900" lvl="0" indent="-3429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Decorators</a:t>
            </a:r>
          </a:p>
          <a:p>
            <a:pPr marL="342900" lvl="0" indent="-3429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Working with databases and SQL</a:t>
            </a:r>
          </a:p>
          <a:p>
            <a:pPr marL="342900" lvl="0" indent="-3429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HTML and CSS</a:t>
            </a:r>
          </a:p>
          <a:p>
            <a:pPr marL="342900" lvl="0" indent="-3429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HTTP requests </a:t>
            </a:r>
            <a:endParaRPr kumimoji="0" lang="en-US" sz="4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92941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534400" cy="990600"/>
          </a:xfrm>
        </p:spPr>
        <p:txBody>
          <a:bodyPr>
            <a:normAutofit/>
          </a:bodyPr>
          <a:lstStyle/>
          <a:p>
            <a:r>
              <a:rPr lang="en-US" b="1" dirty="0" smtClean="0"/>
              <a:t>Run the development server </a:t>
            </a:r>
            <a:endParaRPr lang="en-US" b="1" dirty="0"/>
          </a:p>
        </p:txBody>
      </p:sp>
      <p:sp>
        <p:nvSpPr>
          <p:cNvPr id="4" name="Rectangle 3"/>
          <p:cNvSpPr/>
          <p:nvPr/>
        </p:nvSpPr>
        <p:spPr>
          <a:xfrm>
            <a:off x="172616" y="1524000"/>
            <a:ext cx="859193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Now open </a:t>
            </a:r>
            <a:r>
              <a:rPr lang="en-US" sz="2400" dirty="0" smtClean="0">
                <a:latin typeface="Arial" pitchFamily="34" charset="0"/>
                <a:cs typeface="Arial" pitchFamily="34" charset="0"/>
                <a:hlinkClick r:id="rId2"/>
              </a:rPr>
              <a:t>http://127.0.0.1:8000/admin</a:t>
            </a:r>
            <a:endParaRPr lang="en-US" sz="24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3093659"/>
            <a:ext cx="4965830" cy="31460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161209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534400" cy="990600"/>
          </a:xfrm>
        </p:spPr>
        <p:txBody>
          <a:bodyPr>
            <a:normAutofit/>
          </a:bodyPr>
          <a:lstStyle/>
          <a:p>
            <a:r>
              <a:rPr lang="en-US" b="1" dirty="0" smtClean="0"/>
              <a:t>Run the server through </a:t>
            </a:r>
            <a:r>
              <a:rPr lang="en-US" b="1" dirty="0" err="1" smtClean="0"/>
              <a:t>PyCharm</a:t>
            </a:r>
            <a:endParaRPr lang="en-US" b="1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981200"/>
            <a:ext cx="8145463" cy="32427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080915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534400" cy="990600"/>
          </a:xfrm>
        </p:spPr>
        <p:txBody>
          <a:bodyPr>
            <a:normAutofit/>
          </a:bodyPr>
          <a:lstStyle/>
          <a:p>
            <a:r>
              <a:rPr lang="en-US" b="1" dirty="0" smtClean="0"/>
              <a:t>Initialize the development database</a:t>
            </a:r>
            <a:endParaRPr lang="en-US" b="1" dirty="0"/>
          </a:p>
        </p:txBody>
      </p:sp>
      <p:sp>
        <p:nvSpPr>
          <p:cNvPr id="4" name="Rectangle 3"/>
          <p:cNvSpPr/>
          <p:nvPr/>
        </p:nvSpPr>
        <p:spPr>
          <a:xfrm>
            <a:off x="172616" y="1524000"/>
            <a:ext cx="8591939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$ python</a:t>
            </a:r>
            <a:r>
              <a:rPr kumimoji="0" lang="en-US" sz="24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manage.py migrate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latin typeface="Arial" pitchFamily="34" charset="0"/>
              <a:cs typeface="Arial" pitchFamily="34" charset="0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This will initialize a SQLite database (db.sqlite3) with the tables </a:t>
            </a:r>
            <a:br>
              <a:rPr lang="en-US" sz="2400" dirty="0">
                <a:latin typeface="Arial" pitchFamily="34" charset="0"/>
                <a:cs typeface="Arial" pitchFamily="34" charset="0"/>
              </a:rPr>
            </a:br>
            <a:r>
              <a:rPr lang="en-US" sz="2400" dirty="0">
                <a:latin typeface="Arial" pitchFamily="34" charset="0"/>
                <a:cs typeface="Arial" pitchFamily="34" charset="0"/>
              </a:rPr>
              <a:t>specified in the default project: </a:t>
            </a:r>
            <a:endParaRPr lang="en-US" sz="2400" dirty="0" smtClean="0">
              <a:latin typeface="Arial" pitchFamily="34" charset="0"/>
              <a:cs typeface="Arial" pitchFamily="34" charset="0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/>
            </a:r>
            <a:br>
              <a:rPr lang="en-US" sz="2400" dirty="0">
                <a:latin typeface="Arial" pitchFamily="34" charset="0"/>
                <a:cs typeface="Arial" pitchFamily="34" charset="0"/>
              </a:rPr>
            </a:br>
            <a:r>
              <a:rPr lang="en-US" sz="2400" dirty="0">
                <a:latin typeface="Arial" pitchFamily="34" charset="0"/>
                <a:cs typeface="Arial" pitchFamily="34" charset="0"/>
              </a:rPr>
              <a:t>• authorization tables (user, permissions, 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groups)</a:t>
            </a:r>
          </a:p>
          <a:p>
            <a:pPr marL="342900" lvl="0" indent="-3429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django_migrations</a:t>
            </a:r>
            <a:endParaRPr lang="en-US" sz="2400" dirty="0" smtClean="0">
              <a:latin typeface="Arial" pitchFamily="34" charset="0"/>
              <a:cs typeface="Arial" pitchFamily="34" charset="0"/>
            </a:endParaRPr>
          </a:p>
          <a:p>
            <a:pPr marL="342900" lvl="0" indent="-3429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django_admin_log</a:t>
            </a:r>
            <a:endParaRPr lang="en-US" sz="2400" dirty="0" smtClean="0">
              <a:latin typeface="Arial" pitchFamily="34" charset="0"/>
              <a:cs typeface="Arial" pitchFamily="34" charset="0"/>
            </a:endParaRPr>
          </a:p>
          <a:p>
            <a:pPr marL="342900" lvl="0" indent="-3429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django_sessions</a:t>
            </a:r>
            <a:endParaRPr lang="en-US" sz="2400" dirty="0" smtClean="0">
              <a:latin typeface="Arial" pitchFamily="34" charset="0"/>
              <a:cs typeface="Arial" pitchFamily="34" charset="0"/>
            </a:endParaRPr>
          </a:p>
          <a:p>
            <a:pPr marL="342900" lvl="0" indent="-3429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django_content_type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endParaRPr lang="en-US" sz="2400" baseline="0" dirty="0">
              <a:latin typeface="Arial" pitchFamily="34" charset="0"/>
              <a:cs typeface="Arial" pitchFamily="34" charset="0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00273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534400" cy="990600"/>
          </a:xfrm>
        </p:spPr>
        <p:txBody>
          <a:bodyPr>
            <a:normAutofit/>
          </a:bodyPr>
          <a:lstStyle/>
          <a:p>
            <a:r>
              <a:rPr lang="en-US" b="1" dirty="0" smtClean="0"/>
              <a:t>Initialize the development database</a:t>
            </a:r>
            <a:endParaRPr lang="en-US" b="1" dirty="0"/>
          </a:p>
        </p:txBody>
      </p:sp>
      <p:sp>
        <p:nvSpPr>
          <p:cNvPr id="4" name="Rectangle 3"/>
          <p:cNvSpPr/>
          <p:nvPr/>
        </p:nvSpPr>
        <p:spPr>
          <a:xfrm>
            <a:off x="152360" y="1295400"/>
            <a:ext cx="8591939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You can edit the database type and default tables by editing the </a:t>
            </a:r>
            <a:r>
              <a:rPr kumimoji="0" lang="en-U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settings. </a:t>
            </a:r>
            <a:r>
              <a:rPr kumimoji="0" lang="en-US" sz="24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py</a:t>
            </a:r>
            <a:r>
              <a:rPr kumimoji="0" lang="en-U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file 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latin typeface="Arial" pitchFamily="34" charset="0"/>
              <a:cs typeface="Arial" pitchFamily="34" charset="0"/>
            </a:endParaRPr>
          </a:p>
          <a:p>
            <a:pPr marL="342900" lvl="0" indent="-3429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kumimoji="0" lang="en-US" sz="24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django_migrations</a:t>
            </a:r>
            <a:endParaRPr lang="en-US" sz="2400" b="1" dirty="0">
              <a:latin typeface="Arial" pitchFamily="34" charset="0"/>
              <a:cs typeface="Arial" pitchFamily="34" charset="0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	- required for </a:t>
            </a:r>
            <a:r>
              <a:rPr kumimoji="0" lang="en-US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Djangols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ORM feature</a:t>
            </a:r>
          </a:p>
          <a:p>
            <a:pPr marL="342900" lvl="0" indent="-3429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kumimoji="0" lang="en-U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authorization tables 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(user, permissions, groups)</a:t>
            </a:r>
          </a:p>
          <a:p>
            <a:pPr lvl="1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	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-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default user and permissions features</a:t>
            </a:r>
            <a:endParaRPr lang="en-US" sz="2400" dirty="0" smtClean="0">
              <a:latin typeface="Arial" pitchFamily="34" charset="0"/>
              <a:cs typeface="Arial" pitchFamily="34" charset="0"/>
            </a:endParaRP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kumimoji="0" lang="en-US" sz="24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django_admin_log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	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-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tracks changes made via the </a:t>
            </a:r>
            <a:r>
              <a:rPr kumimoji="0" lang="en-US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Django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Admin </a:t>
            </a: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kumimoji="0" lang="en-US" sz="24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django</a:t>
            </a:r>
            <a:r>
              <a:rPr kumimoji="0" lang="en-U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sessions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	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-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used in the sessions app (e.g. cookies)</a:t>
            </a: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kumimoji="0" lang="en-US" sz="24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django_content_type</a:t>
            </a:r>
            <a:endParaRPr lang="en-US" sz="2400" b="1" dirty="0">
              <a:latin typeface="Arial" pitchFamily="34" charset="0"/>
              <a:cs typeface="Arial" pitchFamily="34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	-used for generic model relations (like tags, comments, 	likes, </a:t>
            </a:r>
            <a:r>
              <a:rPr kumimoji="0" lang="en-US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etc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24522913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534400" cy="990600"/>
          </a:xfrm>
        </p:spPr>
        <p:txBody>
          <a:bodyPr>
            <a:normAutofit/>
          </a:bodyPr>
          <a:lstStyle/>
          <a:p>
            <a:r>
              <a:rPr lang="en-US" b="1" dirty="0" smtClean="0"/>
              <a:t>View the data in the database</a:t>
            </a:r>
            <a:endParaRPr lang="en-US" b="1" dirty="0"/>
          </a:p>
        </p:txBody>
      </p:sp>
      <p:sp>
        <p:nvSpPr>
          <p:cNvPr id="4" name="Rectangle 3"/>
          <p:cNvSpPr/>
          <p:nvPr/>
        </p:nvSpPr>
        <p:spPr>
          <a:xfrm>
            <a:off x="152360" y="1524000"/>
            <a:ext cx="8591939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n-US" sz="2400" dirty="0"/>
              <a:t>Command line interface </a:t>
            </a:r>
            <a:endParaRPr lang="en-US" sz="2400" dirty="0" smtClean="0"/>
          </a:p>
          <a:p>
            <a:pPr marL="342900" lvl="0" indent="-3429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n-US" sz="2400" dirty="0" smtClean="0"/>
              <a:t>An </a:t>
            </a:r>
            <a:r>
              <a:rPr lang="en-US" sz="2400" dirty="0"/>
              <a:t>app </a:t>
            </a:r>
            <a:br>
              <a:rPr lang="en-US" sz="2400" dirty="0"/>
            </a:br>
            <a:r>
              <a:rPr lang="en-US" sz="2400" dirty="0"/>
              <a:t>• e.g. DB Browser for SQLite or </a:t>
            </a:r>
            <a:r>
              <a:rPr lang="en-US" sz="2400" dirty="0" err="1"/>
              <a:t>SQLiteStudio</a:t>
            </a:r>
            <a:r>
              <a:rPr lang="en-US" sz="2400" dirty="0"/>
              <a:t> </a:t>
            </a:r>
            <a:endParaRPr lang="en-US" sz="2400" dirty="0" smtClean="0"/>
          </a:p>
          <a:p>
            <a:pPr marL="342900" lvl="0" indent="-3429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n-US" sz="2400" dirty="0" smtClean="0"/>
              <a:t>A </a:t>
            </a:r>
            <a:r>
              <a:rPr lang="en-US" sz="2400" dirty="0"/>
              <a:t>website </a:t>
            </a:r>
            <a:br>
              <a:rPr lang="en-US" sz="2400" dirty="0"/>
            </a:br>
            <a:r>
              <a:rPr lang="en-US" sz="2400" dirty="0"/>
              <a:t>• e.g. https://inloop.github.io/s+-viewer/ </a:t>
            </a:r>
            <a:endParaRPr lang="en-US" sz="2400" dirty="0" smtClean="0"/>
          </a:p>
          <a:p>
            <a:pPr marL="342900" lvl="0" indent="-3429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n-US" sz="2400" dirty="0" err="1" smtClean="0"/>
              <a:t>PyCharm</a:t>
            </a:r>
            <a:r>
              <a:rPr lang="en-US" sz="2400" dirty="0" smtClean="0"/>
              <a:t> </a:t>
            </a:r>
            <a:r>
              <a:rPr lang="en-US" sz="2400" dirty="0"/>
              <a:t>Professional (built-in) </a:t>
            </a:r>
            <a:endParaRPr lang="en-US" sz="2400" dirty="0" smtClean="0"/>
          </a:p>
          <a:p>
            <a:pPr marL="342900" lvl="0" indent="-3429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n-US" sz="2400" dirty="0" err="1" smtClean="0"/>
              <a:t>PyCharm</a:t>
            </a:r>
            <a:r>
              <a:rPr lang="en-US" sz="2400" dirty="0" smtClean="0"/>
              <a:t> </a:t>
            </a:r>
            <a:r>
              <a:rPr lang="en-US" sz="2400" dirty="0"/>
              <a:t>Community </a:t>
            </a:r>
            <a:br>
              <a:rPr lang="en-US" sz="2400" dirty="0"/>
            </a:br>
            <a:r>
              <a:rPr lang="en-US" sz="2400" dirty="0" smtClean="0"/>
              <a:t>• </a:t>
            </a:r>
            <a:r>
              <a:rPr lang="en-US" sz="2400" dirty="0" smtClean="0"/>
              <a:t>plugin</a:t>
            </a:r>
            <a:r>
              <a:rPr lang="en-US" sz="2400" dirty="0"/>
              <a:t>: Database Navigator </a:t>
            </a:r>
            <a:endParaRPr lang="en-US" sz="2400" dirty="0" smtClean="0"/>
          </a:p>
          <a:p>
            <a:pPr marL="342900" lvl="0" indent="-3429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n-US" sz="2400" dirty="0" smtClean="0"/>
              <a:t>VS </a:t>
            </a:r>
            <a:r>
              <a:rPr lang="en-US" sz="2400" dirty="0"/>
              <a:t>Code extension </a:t>
            </a:r>
            <a:endParaRPr lang="en-US" sz="2400" dirty="0" smtClean="0"/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/>
              <a:t> </a:t>
            </a:r>
            <a:r>
              <a:rPr lang="en-US" sz="2400" dirty="0" smtClean="0"/>
              <a:t>   </a:t>
            </a:r>
            <a:r>
              <a:rPr lang="en-US" sz="2400" dirty="0" smtClean="0"/>
              <a:t>• </a:t>
            </a:r>
            <a:r>
              <a:rPr lang="en-US" sz="2400" dirty="0" smtClean="0"/>
              <a:t>plugin</a:t>
            </a:r>
            <a:r>
              <a:rPr lang="en-US" sz="2400" dirty="0"/>
              <a:t>: SQLite </a:t>
            </a: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58436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534400" cy="990600"/>
          </a:xfrm>
        </p:spPr>
        <p:txBody>
          <a:bodyPr>
            <a:normAutofit/>
          </a:bodyPr>
          <a:lstStyle/>
          <a:p>
            <a:r>
              <a:rPr lang="en-US" b="1" dirty="0" smtClean="0"/>
              <a:t>Create a </a:t>
            </a:r>
            <a:r>
              <a:rPr lang="en-US" b="1" dirty="0" err="1" smtClean="0"/>
              <a:t>superuser</a:t>
            </a:r>
            <a:endParaRPr lang="en-US" b="1" dirty="0"/>
          </a:p>
        </p:txBody>
      </p:sp>
      <p:sp>
        <p:nvSpPr>
          <p:cNvPr id="4" name="Rectangle 3"/>
          <p:cNvSpPr/>
          <p:nvPr/>
        </p:nvSpPr>
        <p:spPr>
          <a:xfrm>
            <a:off x="152360" y="1335608"/>
            <a:ext cx="859193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0" lang="en-U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$ python</a:t>
            </a:r>
            <a:r>
              <a:rPr kumimoji="0" lang="en-US" sz="2400" b="1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manage.py migrate</a:t>
            </a:r>
            <a:endParaRPr kumimoji="0" lang="en-US" sz="2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34699" y="1884137"/>
            <a:ext cx="859193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Creates</a:t>
            </a:r>
            <a:r>
              <a:rPr kumimoji="0" lang="en-US" sz="24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your first user so that you can log into the admin site</a:t>
            </a: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52360" y="3124200"/>
            <a:ext cx="8591939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You supply : </a:t>
            </a: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n-US" sz="2400" dirty="0" smtClean="0">
                <a:latin typeface="Arial" pitchFamily="34" charset="0"/>
                <a:cs typeface="Arial" pitchFamily="34" charset="0"/>
              </a:rPr>
              <a:t>Username</a:t>
            </a: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Email address</a:t>
            </a: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n-US" sz="2400" dirty="0" smtClean="0">
                <a:latin typeface="Arial" pitchFamily="34" charset="0"/>
                <a:cs typeface="Arial" pitchFamily="34" charset="0"/>
              </a:rPr>
              <a:t>Password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	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-You can bypass the password</a:t>
            </a:r>
            <a:r>
              <a:rPr kumimoji="0" lang="en-US" sz="24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requirements </a:t>
            </a: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46736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534400" cy="990600"/>
          </a:xfrm>
        </p:spPr>
        <p:txBody>
          <a:bodyPr>
            <a:normAutofit/>
          </a:bodyPr>
          <a:lstStyle/>
          <a:p>
            <a:r>
              <a:rPr lang="en-US" b="1" dirty="0" smtClean="0"/>
              <a:t>View the admin site </a:t>
            </a:r>
            <a:endParaRPr lang="en-US" b="1" dirty="0"/>
          </a:p>
        </p:txBody>
      </p:sp>
      <p:sp>
        <p:nvSpPr>
          <p:cNvPr id="4" name="Rectangle 3"/>
          <p:cNvSpPr/>
          <p:nvPr/>
        </p:nvSpPr>
        <p:spPr>
          <a:xfrm>
            <a:off x="152361" y="1335608"/>
            <a:ext cx="5562639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kumimoji="0" lang="en-US" sz="24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Make</a:t>
            </a:r>
            <a:r>
              <a:rPr kumimoji="0" lang="en-US" sz="240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sure your server is running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baseline="0" dirty="0">
                <a:latin typeface="Arial" pitchFamily="34" charset="0"/>
                <a:cs typeface="Arial" pitchFamily="34" charset="0"/>
              </a:rPr>
              <a:t>	</a:t>
            </a:r>
            <a:r>
              <a:rPr lang="en-US" sz="2400" baseline="0" dirty="0" smtClean="0">
                <a:latin typeface="Arial" pitchFamily="34" charset="0"/>
                <a:cs typeface="Arial" pitchFamily="34" charset="0"/>
              </a:rPr>
              <a:t>-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$ python  manage.py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runserver</a:t>
            </a:r>
            <a:endParaRPr lang="en-US" sz="2400" dirty="0" smtClean="0">
              <a:latin typeface="Arial" pitchFamily="34" charset="0"/>
              <a:cs typeface="Arial" pitchFamily="34" charset="0"/>
            </a:endParaRP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n-US" sz="2400" dirty="0" smtClean="0">
                <a:latin typeface="Arial" pitchFamily="34" charset="0"/>
                <a:cs typeface="Arial" pitchFamily="34" charset="0"/>
              </a:rPr>
              <a:t>Open </a:t>
            </a:r>
            <a:r>
              <a:rPr lang="en-US" sz="2400" dirty="0" smtClean="0">
                <a:latin typeface="Arial" pitchFamily="34" charset="0"/>
                <a:cs typeface="Arial" pitchFamily="34" charset="0"/>
                <a:hlinkClick r:id="rId2"/>
              </a:rPr>
              <a:t>http://127.0.0.1:8000/admin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endParaRPr lang="en-US" sz="2400" dirty="0">
              <a:latin typeface="Arial" pitchFamily="34" charset="0"/>
              <a:cs typeface="Arial" pitchFamily="34" charset="0"/>
            </a:endParaRP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n-US" sz="2400" dirty="0" smtClean="0">
                <a:latin typeface="Arial" pitchFamily="34" charset="0"/>
                <a:cs typeface="Arial" pitchFamily="34" charset="0"/>
              </a:rPr>
              <a:t>Log in using your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superuser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credentials</a:t>
            </a: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endParaRPr lang="en-US" sz="2400" dirty="0">
              <a:latin typeface="Arial" pitchFamily="34" charset="0"/>
              <a:cs typeface="Arial" pitchFamily="34" charset="0"/>
            </a:endParaRP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n-US" sz="2400" dirty="0" smtClean="0">
                <a:latin typeface="Arial" pitchFamily="34" charset="0"/>
                <a:cs typeface="Arial" pitchFamily="34" charset="0"/>
              </a:rPr>
              <a:t>You can now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browse,create,edit,and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delete your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Django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models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	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-only users and groups are 	configured initially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	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-we’ll add more later</a:t>
            </a: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endParaRPr kumimoji="0" lang="en-US" sz="24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5256" y="1632357"/>
            <a:ext cx="3408744" cy="21500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6241" y="4343400"/>
            <a:ext cx="3045220" cy="16572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552032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18931" y="2584580"/>
            <a:ext cx="7848600" cy="1524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99322" y="2895600"/>
            <a:ext cx="7239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/>
              <a:t>Default project files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1617770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534400" cy="990600"/>
          </a:xfrm>
        </p:spPr>
        <p:txBody>
          <a:bodyPr>
            <a:normAutofit/>
          </a:bodyPr>
          <a:lstStyle/>
          <a:p>
            <a:r>
              <a:rPr lang="en-US" b="1" dirty="0"/>
              <a:t> </a:t>
            </a:r>
            <a:r>
              <a:rPr lang="en-US" b="1" dirty="0" smtClean="0"/>
              <a:t>manage.py</a:t>
            </a:r>
            <a:endParaRPr lang="en-US" b="1" dirty="0"/>
          </a:p>
        </p:txBody>
      </p:sp>
      <p:sp>
        <p:nvSpPr>
          <p:cNvPr id="4" name="Rectangle 3"/>
          <p:cNvSpPr/>
          <p:nvPr/>
        </p:nvSpPr>
        <p:spPr>
          <a:xfrm>
            <a:off x="152361" y="1335608"/>
            <a:ext cx="8458239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kumimoji="0" lang="en-US" sz="24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Run this file to run the project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	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-</a:t>
            </a:r>
            <a:r>
              <a:rPr kumimoji="0" lang="en-US" sz="24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runserver</a:t>
            </a:r>
            <a:r>
              <a:rPr kumimoji="0" lang="en-US" sz="24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:</a:t>
            </a:r>
            <a:r>
              <a:rPr kumimoji="0" lang="en-US" sz="24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Run the development server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	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-</a:t>
            </a:r>
            <a:r>
              <a:rPr kumimoji="0" lang="en-U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migrate</a:t>
            </a:r>
            <a:r>
              <a:rPr kumimoji="0" lang="en-US" sz="24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:</a:t>
            </a:r>
            <a:r>
              <a:rPr kumimoji="0" lang="en-US" sz="240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4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Apply the migrations to the </a:t>
            </a:r>
            <a:r>
              <a:rPr kumimoji="0" lang="en-US" sz="240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db</a:t>
            </a:r>
            <a:endParaRPr lang="en-US" sz="2400" dirty="0">
              <a:latin typeface="Arial" pitchFamily="34" charset="0"/>
              <a:cs typeface="Arial" pitchFamily="34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0" lang="en-US" sz="24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	-</a:t>
            </a:r>
            <a:r>
              <a:rPr kumimoji="0" lang="en-US" sz="24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createsuperuse:</a:t>
            </a:r>
            <a:r>
              <a:rPr kumimoji="0" lang="en-US" sz="240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Create</a:t>
            </a:r>
            <a:r>
              <a:rPr kumimoji="0" lang="en-US" sz="24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a super user in the </a:t>
            </a:r>
            <a:r>
              <a:rPr kumimoji="0" lang="en-US" sz="240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db</a:t>
            </a:r>
            <a:endParaRPr lang="en-US" sz="2400" dirty="0">
              <a:latin typeface="Arial" pitchFamily="34" charset="0"/>
              <a:cs typeface="Arial" pitchFamily="34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0" lang="en-US" sz="24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	-</a:t>
            </a:r>
            <a:r>
              <a:rPr kumimoji="0" lang="en-US" sz="24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shell</a:t>
            </a:r>
            <a:r>
              <a:rPr kumimoji="0" lang="en-US" sz="240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:Run</a:t>
            </a:r>
            <a:r>
              <a:rPr kumimoji="0" lang="en-US" sz="24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a python console (has access to </a:t>
            </a:r>
            <a:r>
              <a:rPr kumimoji="0" lang="en-US" sz="240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Django</a:t>
            </a:r>
            <a:r>
              <a:rPr kumimoji="0" lang="en-US" sz="24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		project)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0" lang="en-U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	</a:t>
            </a:r>
            <a:r>
              <a:rPr kumimoji="0" lang="en-US" sz="24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makemigrations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: </a:t>
            </a:r>
            <a:r>
              <a:rPr kumimoji="0" lang="en-US" sz="24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If models changed, create 	migration file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latin typeface="Arial" pitchFamily="34" charset="0"/>
              <a:cs typeface="Arial" pitchFamily="34" charset="0"/>
            </a:endParaRP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kumimoji="0" lang="en-US" sz="24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Run the file without any arguments to see full list of commands</a:t>
            </a:r>
          </a:p>
        </p:txBody>
      </p:sp>
    </p:spTree>
    <p:extLst>
      <p:ext uri="{BB962C8B-B14F-4D97-AF65-F5344CB8AC3E}">
        <p14:creationId xmlns:p14="http://schemas.microsoft.com/office/powerpoint/2010/main" val="2193476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534400" cy="990600"/>
          </a:xfrm>
        </p:spPr>
        <p:txBody>
          <a:bodyPr>
            <a:normAutofit/>
          </a:bodyPr>
          <a:lstStyle/>
          <a:p>
            <a:r>
              <a:rPr lang="en-US" b="1" dirty="0"/>
              <a:t> </a:t>
            </a:r>
            <a:r>
              <a:rPr lang="en-US" b="1" dirty="0" smtClean="0"/>
              <a:t>settings.py</a:t>
            </a:r>
            <a:endParaRPr lang="en-US" b="1" dirty="0"/>
          </a:p>
        </p:txBody>
      </p:sp>
      <p:sp>
        <p:nvSpPr>
          <p:cNvPr id="4" name="Rectangle 3"/>
          <p:cNvSpPr/>
          <p:nvPr/>
        </p:nvSpPr>
        <p:spPr>
          <a:xfrm>
            <a:off x="152361" y="1335608"/>
            <a:ext cx="8458239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kumimoji="0" lang="en-US" sz="24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Configures </a:t>
            </a:r>
            <a:r>
              <a:rPr kumimoji="0" lang="en-US" sz="240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Django</a:t>
            </a:r>
            <a:r>
              <a:rPr kumimoji="0" lang="en-US" sz="24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settings for your site</a:t>
            </a: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endParaRPr lang="en-US" sz="2400" dirty="0">
              <a:latin typeface="Arial" pitchFamily="34" charset="0"/>
              <a:cs typeface="Arial" pitchFamily="34" charset="0"/>
            </a:endParaRP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kumimoji="0" lang="en-US" sz="24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Some notable ones:</a:t>
            </a:r>
            <a:endParaRPr lang="en-US" sz="2400" dirty="0">
              <a:latin typeface="Arial" pitchFamily="34" charset="0"/>
              <a:cs typeface="Arial" pitchFamily="34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0" lang="en-US" sz="24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	-DEBUG mode (must turn off in production)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	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-</a:t>
            </a:r>
            <a:r>
              <a:rPr kumimoji="0" lang="en-US" sz="24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Database settings (don't use SQLite in production) .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>
                <a:latin typeface="Arial" pitchFamily="34" charset="0"/>
                <a:cs typeface="Arial" pitchFamily="34" charset="0"/>
              </a:rPr>
              <a:t>	-</a:t>
            </a:r>
            <a:r>
              <a:rPr kumimoji="0" lang="en-US" sz="24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Installed apps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	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-</a:t>
            </a:r>
            <a:r>
              <a:rPr kumimoji="0" lang="en-US" sz="240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Timezone</a:t>
            </a:r>
            <a:endParaRPr lang="en-US" sz="2400" dirty="0">
              <a:latin typeface="Arial" pitchFamily="34" charset="0"/>
              <a:cs typeface="Arial" pitchFamily="34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0" lang="en-US" sz="24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	-Static and media folder locations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	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-</a:t>
            </a:r>
            <a:r>
              <a:rPr kumimoji="0" lang="en-US" sz="24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Password validators </a:t>
            </a:r>
          </a:p>
        </p:txBody>
      </p:sp>
    </p:spTree>
    <p:extLst>
      <p:ext uri="{BB962C8B-B14F-4D97-AF65-F5344CB8AC3E}">
        <p14:creationId xmlns:p14="http://schemas.microsoft.com/office/powerpoint/2010/main" val="21975567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18931" y="2584580"/>
            <a:ext cx="7848600" cy="1524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99322" y="2777193"/>
            <a:ext cx="723900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/>
              <a:t>Introduction</a:t>
            </a:r>
          </a:p>
          <a:p>
            <a:pPr algn="ctr"/>
            <a:r>
              <a:rPr lang="en-US" sz="2800" dirty="0" smtClean="0"/>
              <a:t>Overview of </a:t>
            </a:r>
            <a:r>
              <a:rPr lang="en-US" sz="2800" dirty="0" err="1" smtClean="0"/>
              <a:t>Django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4796949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534400" cy="990600"/>
          </a:xfrm>
        </p:spPr>
        <p:txBody>
          <a:bodyPr>
            <a:normAutofit/>
          </a:bodyPr>
          <a:lstStyle/>
          <a:p>
            <a:r>
              <a:rPr lang="en-US" b="1" dirty="0"/>
              <a:t> </a:t>
            </a:r>
            <a:r>
              <a:rPr lang="en-US" b="1" dirty="0" smtClean="0"/>
              <a:t>urls.py</a:t>
            </a:r>
            <a:endParaRPr lang="en-US" b="1" dirty="0"/>
          </a:p>
        </p:txBody>
      </p:sp>
      <p:sp>
        <p:nvSpPr>
          <p:cNvPr id="4" name="Rectangle 3"/>
          <p:cNvSpPr/>
          <p:nvPr/>
        </p:nvSpPr>
        <p:spPr>
          <a:xfrm>
            <a:off x="152361" y="1335608"/>
            <a:ext cx="8458239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0" lang="en-US" sz="24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Defines</a:t>
            </a:r>
            <a:r>
              <a:rPr kumimoji="0" lang="en-US" sz="240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the URLs for your site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latin typeface="Arial" pitchFamily="34" charset="0"/>
              <a:cs typeface="Arial" pitchFamily="34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• In the 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default urls.py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/>
            </a:r>
            <a:br>
              <a:rPr lang="en-US" sz="2400" dirty="0">
                <a:latin typeface="Arial" pitchFamily="34" charset="0"/>
                <a:cs typeface="Arial" pitchFamily="34" charset="0"/>
              </a:rPr>
            </a:br>
            <a:r>
              <a:rPr lang="en-US" sz="2400" dirty="0" smtClean="0">
                <a:latin typeface="Arial" pitchFamily="34" charset="0"/>
                <a:cs typeface="Arial" pitchFamily="34" charset="0"/>
              </a:rPr>
              <a:t>	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urlpatterns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= 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[path(‘admin/’,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admin.site.urls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),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	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		]</a:t>
            </a: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n-US" sz="2400" dirty="0" smtClean="0">
                <a:latin typeface="Arial" pitchFamily="34" charset="0"/>
                <a:cs typeface="Arial" pitchFamily="34" charset="0"/>
              </a:rPr>
              <a:t>The 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only URL pattern defined is linking the "admin/" path to the set 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of 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admin 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urls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 </a:t>
            </a:r>
            <a:endParaRPr lang="en-US" sz="2400" dirty="0" smtClean="0">
              <a:latin typeface="Arial" pitchFamily="34" charset="0"/>
              <a:cs typeface="Arial" pitchFamily="34" charset="0"/>
            </a:endParaRP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endParaRPr lang="en-US" sz="2400" dirty="0" smtClean="0">
              <a:latin typeface="Arial" pitchFamily="34" charset="0"/>
              <a:cs typeface="Arial" pitchFamily="34" charset="0"/>
            </a:endParaRP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endParaRPr lang="en-US" sz="2400" dirty="0">
              <a:latin typeface="Arial" pitchFamily="34" charset="0"/>
              <a:cs typeface="Arial" pitchFamily="34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latin typeface="Arial" pitchFamily="34" charset="0"/>
              <a:cs typeface="Arial" pitchFamily="34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>
                <a:latin typeface="Arial" pitchFamily="34" charset="0"/>
                <a:cs typeface="Arial" pitchFamily="34" charset="0"/>
              </a:rPr>
              <a:t>Try 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changing the "admin/" path. </a:t>
            </a:r>
            <a:endParaRPr kumimoji="0" lang="en-US" sz="2400" i="0" u="none" strike="noStrike" cap="none" normalizeH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977519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534400" cy="990600"/>
          </a:xfrm>
        </p:spPr>
        <p:txBody>
          <a:bodyPr>
            <a:normAutofit/>
          </a:bodyPr>
          <a:lstStyle/>
          <a:p>
            <a:r>
              <a:rPr lang="en-US" b="1" dirty="0"/>
              <a:t> </a:t>
            </a:r>
            <a:r>
              <a:rPr lang="en-US" b="1" dirty="0" smtClean="0"/>
              <a:t>wsgi.py and asgi.py </a:t>
            </a:r>
            <a:endParaRPr lang="en-US" b="1" dirty="0"/>
          </a:p>
        </p:txBody>
      </p:sp>
      <p:sp>
        <p:nvSpPr>
          <p:cNvPr id="4" name="Rectangle 3"/>
          <p:cNvSpPr/>
          <p:nvPr/>
        </p:nvSpPr>
        <p:spPr>
          <a:xfrm>
            <a:off x="152361" y="1335608"/>
            <a:ext cx="8458239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kumimoji="0" lang="en-US" sz="240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WSGI –Web Server Gateway Interface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0" lang="en-US" sz="2400" i="0" u="none" strike="noStrike" cap="none" normalizeH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kumimoji="0" lang="en-US" sz="240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During development, you run your web server locally through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	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- manage.py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runserver</a:t>
            </a:r>
            <a:endParaRPr lang="en-US" sz="2400" dirty="0" smtClean="0">
              <a:latin typeface="Arial" pitchFamily="34" charset="0"/>
              <a:cs typeface="Arial" pitchFamily="34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 dirty="0" smtClean="0">
              <a:latin typeface="Arial" pitchFamily="34" charset="0"/>
              <a:cs typeface="Arial" pitchFamily="34" charset="0"/>
            </a:endParaRP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kumimoji="0" lang="en-US" sz="240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In production this is insufficient because it: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	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-Loads static files slowly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0" lang="en-US" sz="240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	</a:t>
            </a:r>
            <a:r>
              <a:rPr kumimoji="0" lang="en-US" sz="240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-Only handles one user at a time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	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-Has not been tested for security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latin typeface="Arial" pitchFamily="34" charset="0"/>
              <a:cs typeface="Arial" pitchFamily="34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 dirty="0" smtClean="0">
              <a:latin typeface="Arial" pitchFamily="34" charset="0"/>
              <a:cs typeface="Arial" pitchFamily="34" charset="0"/>
            </a:endParaRP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kumimoji="0" lang="en-US" sz="240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Use WSGI 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when running in production</a:t>
            </a:r>
            <a:endParaRPr kumimoji="0" lang="en-US" sz="2400" i="0" u="none" strike="noStrike" cap="none" normalizeH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344465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534400" cy="990600"/>
          </a:xfrm>
        </p:spPr>
        <p:txBody>
          <a:bodyPr>
            <a:normAutofit/>
          </a:bodyPr>
          <a:lstStyle/>
          <a:p>
            <a:r>
              <a:rPr lang="en-US" b="1" dirty="0"/>
              <a:t> </a:t>
            </a:r>
            <a:r>
              <a:rPr lang="en-US" b="1" dirty="0" smtClean="0"/>
              <a:t>wsgi.py</a:t>
            </a:r>
            <a:endParaRPr lang="en-US" b="1" dirty="0"/>
          </a:p>
        </p:txBody>
      </p:sp>
      <p:sp>
        <p:nvSpPr>
          <p:cNvPr id="4" name="Rectangle 3"/>
          <p:cNvSpPr/>
          <p:nvPr/>
        </p:nvSpPr>
        <p:spPr>
          <a:xfrm>
            <a:off x="152361" y="1335608"/>
            <a:ext cx="8458239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kumimoji="0" lang="en-US" sz="240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WSGI provides an interface for running your </a:t>
            </a:r>
            <a:r>
              <a:rPr kumimoji="0" lang="en-US" sz="2400" i="0" u="none" strike="noStrike" cap="none" normalizeH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Django</a:t>
            </a:r>
            <a:r>
              <a:rPr kumimoji="0" lang="en-US" sz="240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application in production with a dedicated web server (like </a:t>
            </a:r>
            <a:r>
              <a:rPr kumimoji="0" lang="en-US" sz="2400" i="0" u="none" strike="noStrike" cap="none" normalizeH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nginx</a:t>
            </a:r>
            <a:r>
              <a:rPr kumimoji="0" lang="en-US" sz="240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or Apache)</a:t>
            </a: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endParaRPr lang="en-US" sz="2400" dirty="0">
              <a:latin typeface="Arial" pitchFamily="34" charset="0"/>
              <a:cs typeface="Arial" pitchFamily="34" charset="0"/>
            </a:endParaRP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kumimoji="0" lang="en-US" sz="240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You don't need to know much about web servers and application servers</a:t>
            </a: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endParaRPr lang="en-US" sz="2400" dirty="0">
              <a:latin typeface="Arial" pitchFamily="34" charset="0"/>
              <a:cs typeface="Arial" pitchFamily="34" charset="0"/>
            </a:endParaRP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endParaRPr kumimoji="0" lang="en-US" sz="2400" i="0" u="none" strike="noStrike" cap="none" normalizeH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kumimoji="0" lang="en-US" sz="240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Just follow tutorials for setting up </a:t>
            </a:r>
            <a:r>
              <a:rPr kumimoji="0" lang="en-US" sz="2400" i="0" u="none" strike="noStrike" cap="none" normalizeH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Django</a:t>
            </a:r>
            <a:r>
              <a:rPr kumimoji="0" lang="en-US" sz="240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in production and you might end up needing this file </a:t>
            </a:r>
          </a:p>
        </p:txBody>
      </p:sp>
    </p:spTree>
    <p:extLst>
      <p:ext uri="{BB962C8B-B14F-4D97-AF65-F5344CB8AC3E}">
        <p14:creationId xmlns:p14="http://schemas.microsoft.com/office/powerpoint/2010/main" val="51358831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534400" cy="990600"/>
          </a:xfrm>
        </p:spPr>
        <p:txBody>
          <a:bodyPr>
            <a:normAutofit/>
          </a:bodyPr>
          <a:lstStyle/>
          <a:p>
            <a:r>
              <a:rPr lang="en-US" b="1" dirty="0"/>
              <a:t> </a:t>
            </a:r>
            <a:r>
              <a:rPr lang="en-US" b="1" dirty="0" smtClean="0"/>
              <a:t>asgi.py</a:t>
            </a:r>
            <a:endParaRPr lang="en-US" b="1" dirty="0"/>
          </a:p>
        </p:txBody>
      </p:sp>
      <p:sp>
        <p:nvSpPr>
          <p:cNvPr id="4" name="Rectangle 3"/>
          <p:cNvSpPr/>
          <p:nvPr/>
        </p:nvSpPr>
        <p:spPr>
          <a:xfrm>
            <a:off x="152361" y="1335608"/>
            <a:ext cx="8458239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kumimoji="0" lang="en-US" sz="2400" i="0" u="none" strike="noStrike" cap="none" normalizeH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ASGI:Asynchronous</a:t>
            </a:r>
            <a:r>
              <a:rPr kumimoji="0" lang="en-US" sz="240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Server Gateway Interface </a:t>
            </a: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endParaRPr lang="en-US" sz="2400" dirty="0">
              <a:latin typeface="Arial" pitchFamily="34" charset="0"/>
              <a:cs typeface="Arial" pitchFamily="34" charset="0"/>
            </a:endParaRP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endParaRPr kumimoji="0" lang="en-US" sz="2400" i="0" u="none" strike="noStrike" cap="none" normalizeH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kumimoji="0" lang="en-US" sz="240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New in </a:t>
            </a:r>
            <a:r>
              <a:rPr kumimoji="0" lang="en-US" sz="2400" i="0" u="none" strike="noStrike" cap="none" normalizeH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Django</a:t>
            </a:r>
            <a:r>
              <a:rPr kumimoji="0" lang="en-US" sz="240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3.0</a:t>
            </a: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endParaRPr lang="en-US" sz="2400" dirty="0">
              <a:latin typeface="Arial" pitchFamily="34" charset="0"/>
              <a:cs typeface="Arial" pitchFamily="34" charset="0"/>
            </a:endParaRP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endParaRPr kumimoji="0" lang="en-US" sz="2400" i="0" u="none" strike="noStrike" cap="none" normalizeH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kumimoji="0" lang="en-US" sz="240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Similar to WSGI but for asynchronous web servers  	-Allows support for </a:t>
            </a:r>
            <a:r>
              <a:rPr kumimoji="0" lang="en-US" sz="2400" i="0" u="none" strike="noStrike" cap="none" normalizeH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websockets</a:t>
            </a:r>
            <a:r>
              <a:rPr kumimoji="0" lang="en-US" sz="240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, </a:t>
            </a:r>
            <a:r>
              <a:rPr kumimoji="0" lang="en-US" sz="2400" i="0" u="none" strike="noStrike" cap="none" normalizeH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async</a:t>
            </a:r>
            <a:r>
              <a:rPr kumimoji="0" lang="en-US" sz="240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and HTTP/2</a:t>
            </a:r>
          </a:p>
        </p:txBody>
      </p:sp>
    </p:spTree>
    <p:extLst>
      <p:ext uri="{BB962C8B-B14F-4D97-AF65-F5344CB8AC3E}">
        <p14:creationId xmlns:p14="http://schemas.microsoft.com/office/powerpoint/2010/main" val="58619068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18931" y="2584580"/>
            <a:ext cx="7848600" cy="1524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99322" y="2895600"/>
            <a:ext cx="7239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/>
              <a:t>Create a View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96582577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534400" cy="990600"/>
          </a:xfrm>
        </p:spPr>
        <p:txBody>
          <a:bodyPr>
            <a:normAutofit/>
          </a:bodyPr>
          <a:lstStyle/>
          <a:p>
            <a:r>
              <a:rPr lang="en-US" b="1" dirty="0" smtClean="0"/>
              <a:t>Requests &amp; Responses</a:t>
            </a:r>
            <a:endParaRPr lang="en-US" b="1" dirty="0"/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514600"/>
            <a:ext cx="7726363" cy="18995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9628447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534400" cy="990600"/>
          </a:xfrm>
        </p:spPr>
        <p:txBody>
          <a:bodyPr>
            <a:normAutofit/>
          </a:bodyPr>
          <a:lstStyle/>
          <a:p>
            <a:r>
              <a:rPr lang="en-US" b="1" dirty="0" smtClean="0"/>
              <a:t>Create a simple view </a:t>
            </a:r>
            <a:endParaRPr lang="en-US" b="1" dirty="0"/>
          </a:p>
        </p:txBody>
      </p:sp>
      <p:sp>
        <p:nvSpPr>
          <p:cNvPr id="3" name="TextBox 2"/>
          <p:cNvSpPr txBox="1"/>
          <p:nvPr/>
        </p:nvSpPr>
        <p:spPr>
          <a:xfrm>
            <a:off x="228600" y="1567934"/>
            <a:ext cx="67217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Arial" pitchFamily="34" charset="0"/>
                <a:cs typeface="Arial" pitchFamily="34" charset="0"/>
              </a:rPr>
              <a:t>Create a function that returns an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HttpResponse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endParaRPr lang="en-US" sz="24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286000"/>
            <a:ext cx="5307013" cy="36823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5694631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534400" cy="990600"/>
          </a:xfrm>
        </p:spPr>
        <p:txBody>
          <a:bodyPr>
            <a:normAutofit/>
          </a:bodyPr>
          <a:lstStyle/>
          <a:p>
            <a:r>
              <a:rPr lang="en-US" b="1" dirty="0" smtClean="0"/>
              <a:t>Create a simple view </a:t>
            </a:r>
            <a:endParaRPr lang="en-US" b="1" dirty="0"/>
          </a:p>
        </p:txBody>
      </p:sp>
      <p:sp>
        <p:nvSpPr>
          <p:cNvPr id="3" name="TextBox 2"/>
          <p:cNvSpPr txBox="1"/>
          <p:nvPr/>
        </p:nvSpPr>
        <p:spPr>
          <a:xfrm>
            <a:off x="228600" y="1567934"/>
            <a:ext cx="697620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US" sz="2400" dirty="0" smtClean="0">
                <a:latin typeface="Arial" pitchFamily="34" charset="0"/>
                <a:cs typeface="Arial" pitchFamily="34" charset="0"/>
              </a:rPr>
              <a:t>Try returning some HTML in the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HttpResponse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</a:p>
          <a:p>
            <a:pPr marL="342900" indent="-342900">
              <a:buFont typeface="Arial" pitchFamily="34" charset="0"/>
              <a:buChar char="•"/>
            </a:pPr>
            <a:endParaRPr lang="en-US" sz="2400" dirty="0">
              <a:latin typeface="Arial" pitchFamily="34" charset="0"/>
              <a:cs typeface="Arial" pitchFamily="34" charset="0"/>
            </a:endParaRPr>
          </a:p>
          <a:p>
            <a:endParaRPr lang="en-US" sz="24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2303449"/>
            <a:ext cx="8455025" cy="8130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81000" y="3276600"/>
            <a:ext cx="75412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US" sz="2400" dirty="0" smtClean="0">
                <a:latin typeface="Arial" pitchFamily="34" charset="0"/>
                <a:cs typeface="Arial" pitchFamily="34" charset="0"/>
              </a:rPr>
              <a:t>You’ll see how to return HTML from </a:t>
            </a:r>
            <a:r>
              <a:rPr lang="en-US" sz="2400" b="1" dirty="0" smtClean="0">
                <a:latin typeface="Arial" pitchFamily="34" charset="0"/>
                <a:cs typeface="Arial" pitchFamily="34" charset="0"/>
              </a:rPr>
              <a:t>templates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later</a:t>
            </a:r>
            <a:endParaRPr lang="en-US" sz="24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792413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534400" cy="990600"/>
          </a:xfrm>
        </p:spPr>
        <p:txBody>
          <a:bodyPr>
            <a:normAutofit/>
          </a:bodyPr>
          <a:lstStyle/>
          <a:p>
            <a:r>
              <a:rPr lang="en-US" b="1" dirty="0" smtClean="0"/>
              <a:t>Create a simple view </a:t>
            </a:r>
            <a:endParaRPr lang="en-US" b="1" dirty="0"/>
          </a:p>
        </p:txBody>
      </p:sp>
      <p:sp>
        <p:nvSpPr>
          <p:cNvPr id="7" name="Rectangle 6"/>
          <p:cNvSpPr/>
          <p:nvPr/>
        </p:nvSpPr>
        <p:spPr>
          <a:xfrm>
            <a:off x="457200" y="1752600"/>
            <a:ext cx="83820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If we put all of our logic in </a:t>
            </a:r>
            <a:r>
              <a:rPr kumimoji="0" lang="en-U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urls.py </a:t>
            </a:r>
          </a:p>
          <a:p>
            <a:pPr marL="342900" lvl="0" indent="-3429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endParaRPr kumimoji="0" lang="en-US" sz="2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>
                <a:latin typeface="Arial" pitchFamily="34" charset="0"/>
                <a:cs typeface="Arial" pitchFamily="34" charset="0"/>
              </a:rPr>
              <a:t>	-Very Big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/>
            </a:r>
            <a:b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</a:b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	-Hard to separate functionality </a:t>
            </a:r>
            <a:b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</a:b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	-Can't reuse features in other projects </a:t>
            </a:r>
            <a:b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</a:b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latin typeface="Arial" pitchFamily="34" charset="0"/>
              <a:cs typeface="Arial" pitchFamily="34" charset="0"/>
            </a:endParaRPr>
          </a:p>
          <a:p>
            <a:pPr marL="342900" lvl="0" indent="-3429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Next we'll look at how to do the same thing in a dedicated </a:t>
            </a:r>
            <a:r>
              <a:rPr kumimoji="0" lang="en-U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app </a:t>
            </a:r>
            <a:endParaRPr kumimoji="0" lang="en-US" sz="4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886530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18931" y="2584580"/>
            <a:ext cx="7848600" cy="1524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99322" y="2895600"/>
            <a:ext cx="7239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/>
              <a:t>Basic concepts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2697116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Meet </a:t>
            </a:r>
            <a:r>
              <a:rPr lang="en-US" b="1" dirty="0" err="1" smtClean="0"/>
              <a:t>Django</a:t>
            </a:r>
            <a:endParaRPr lang="en-US" b="1" dirty="0"/>
          </a:p>
        </p:txBody>
      </p:sp>
      <p:sp>
        <p:nvSpPr>
          <p:cNvPr id="4" name="Rectangle 3"/>
          <p:cNvSpPr/>
          <p:nvPr/>
        </p:nvSpPr>
        <p:spPr>
          <a:xfrm>
            <a:off x="186613" y="1524000"/>
            <a:ext cx="70866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85800" lvl="0" indent="-6858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Build features</a:t>
            </a:r>
            <a:r>
              <a:rPr kumimoji="0" lang="en-US" sz="24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fast</a:t>
            </a:r>
          </a:p>
          <a:p>
            <a:pPr marL="685800" lvl="0" indent="-6858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n-US" sz="2400" baseline="0" dirty="0" smtClean="0">
                <a:latin typeface="Arial" pitchFamily="34" charset="0"/>
                <a:cs typeface="Arial" pitchFamily="34" charset="0"/>
              </a:rPr>
              <a:t>Security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built-in</a:t>
            </a:r>
          </a:p>
          <a:p>
            <a:pPr marL="685800" lvl="0" indent="-6858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Scales</a:t>
            </a:r>
            <a:r>
              <a:rPr kumimoji="0" lang="en-US" sz="24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in size well </a:t>
            </a:r>
          </a:p>
          <a:p>
            <a:pPr marL="685800" lvl="0" indent="-6858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n-US" sz="2400" baseline="0" dirty="0" smtClean="0">
                <a:latin typeface="Arial" pitchFamily="34" charset="0"/>
                <a:cs typeface="Arial" pitchFamily="34" charset="0"/>
              </a:rPr>
              <a:t>Buil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t in Python</a:t>
            </a: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1371600"/>
            <a:ext cx="2840545" cy="25070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7189002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18931" y="2584580"/>
            <a:ext cx="7848600" cy="1524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99322" y="2895600"/>
            <a:ext cx="723900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/>
              <a:t>Basic concepts</a:t>
            </a:r>
          </a:p>
          <a:p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304800" y="4572000"/>
            <a:ext cx="7239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1</a:t>
            </a:r>
            <a:r>
              <a:rPr lang="en-US" sz="4000" b="1" dirty="0" smtClean="0"/>
              <a:t>-Settings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64175134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534400" cy="990600"/>
          </a:xfrm>
        </p:spPr>
        <p:txBody>
          <a:bodyPr>
            <a:normAutofit/>
          </a:bodyPr>
          <a:lstStyle/>
          <a:p>
            <a:r>
              <a:rPr lang="en-US" b="1" dirty="0" smtClean="0"/>
              <a:t>Settings</a:t>
            </a:r>
            <a:endParaRPr lang="en-US" b="1" dirty="0"/>
          </a:p>
        </p:txBody>
      </p:sp>
      <p:sp>
        <p:nvSpPr>
          <p:cNvPr id="7" name="Rectangle 6"/>
          <p:cNvSpPr/>
          <p:nvPr/>
        </p:nvSpPr>
        <p:spPr>
          <a:xfrm>
            <a:off x="457200" y="1752600"/>
            <a:ext cx="83820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Provides configuration for your </a:t>
            </a:r>
            <a:r>
              <a:rPr kumimoji="0" lang="en-US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Django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project</a:t>
            </a:r>
          </a:p>
          <a:p>
            <a:pPr marL="342900" lvl="0" indent="-3429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endParaRPr lang="en-US" sz="2400" dirty="0">
              <a:latin typeface="Arial" pitchFamily="34" charset="0"/>
              <a:cs typeface="Arial" pitchFamily="34" charset="0"/>
            </a:endParaRPr>
          </a:p>
          <a:p>
            <a:pPr marL="342900" lvl="0" indent="-3429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</a:p>
          <a:p>
            <a:pPr marL="342900" lvl="0" indent="-3429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Default location is settings.py </a:t>
            </a:r>
          </a:p>
        </p:txBody>
      </p:sp>
    </p:spTree>
    <p:extLst>
      <p:ext uri="{BB962C8B-B14F-4D97-AF65-F5344CB8AC3E}">
        <p14:creationId xmlns:p14="http://schemas.microsoft.com/office/powerpoint/2010/main" val="179831284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534400" cy="990600"/>
          </a:xfrm>
        </p:spPr>
        <p:txBody>
          <a:bodyPr>
            <a:normAutofit/>
          </a:bodyPr>
          <a:lstStyle/>
          <a:p>
            <a:r>
              <a:rPr lang="en-US" b="1" dirty="0" smtClean="0"/>
              <a:t>Settings</a:t>
            </a:r>
            <a:endParaRPr lang="en-US" b="1" dirty="0"/>
          </a:p>
        </p:txBody>
      </p:sp>
      <p:sp>
        <p:nvSpPr>
          <p:cNvPr id="7" name="Rectangle 6"/>
          <p:cNvSpPr/>
          <p:nvPr/>
        </p:nvSpPr>
        <p:spPr>
          <a:xfrm>
            <a:off x="228600" y="1447800"/>
            <a:ext cx="891540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Python file, python syntax </a:t>
            </a:r>
          </a:p>
          <a:p>
            <a:pPr marL="342900" lvl="0" indent="-3429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endParaRPr lang="en-US" sz="2400" dirty="0">
              <a:latin typeface="Arial" pitchFamily="34" charset="0"/>
              <a:cs typeface="Arial" pitchFamily="34" charset="0"/>
            </a:endParaRPr>
          </a:p>
          <a:p>
            <a:pPr marL="342900" lvl="0" indent="-3429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342900" lvl="0" indent="-3429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Settings are constants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	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-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Use all uppercase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	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-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Reload server if any settings change 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latin typeface="Arial" pitchFamily="34" charset="0"/>
              <a:cs typeface="Arial" pitchFamily="34" charset="0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342900" lvl="0" indent="-3429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Specify the location of your settings file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	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-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In manage.py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	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	-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o</a:t>
            </a:r>
            <a:r>
              <a:rPr kumimoji="0" lang="en-US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s.environ.setdefault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(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‘DJANGO_SETTINGS_MODULE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, 			</a:t>
            </a:r>
            <a:r>
              <a:rPr kumimoji="0" lang="en-US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projet_test.settings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' ) </a:t>
            </a:r>
          </a:p>
        </p:txBody>
      </p:sp>
    </p:spTree>
    <p:extLst>
      <p:ext uri="{BB962C8B-B14F-4D97-AF65-F5344CB8AC3E}">
        <p14:creationId xmlns:p14="http://schemas.microsoft.com/office/powerpoint/2010/main" val="73529123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534400" cy="990600"/>
          </a:xfrm>
        </p:spPr>
        <p:txBody>
          <a:bodyPr>
            <a:normAutofit/>
          </a:bodyPr>
          <a:lstStyle/>
          <a:p>
            <a:r>
              <a:rPr lang="en-US" b="1" dirty="0" smtClean="0"/>
              <a:t>Specifying paths</a:t>
            </a:r>
            <a:endParaRPr lang="en-US" b="1" dirty="0"/>
          </a:p>
        </p:txBody>
      </p:sp>
      <p:sp>
        <p:nvSpPr>
          <p:cNvPr id="7" name="Rectangle 6"/>
          <p:cNvSpPr/>
          <p:nvPr/>
        </p:nvSpPr>
        <p:spPr>
          <a:xfrm>
            <a:off x="191947" y="1295400"/>
            <a:ext cx="89154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kumimoji="0" lang="en-US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Django</a:t>
            </a:r>
            <a:r>
              <a:rPr kumimoji="0" lang="en-US" sz="24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&gt;=3.1</a:t>
            </a:r>
          </a:p>
          <a:p>
            <a:pPr marL="342900" lvl="0" indent="-3429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2057400"/>
            <a:ext cx="8072377" cy="10938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191947" y="3505200"/>
            <a:ext cx="891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kumimoji="0" lang="en-US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Django</a:t>
            </a:r>
            <a:r>
              <a:rPr kumimoji="0" lang="en-US" sz="24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&lt;=3.0</a:t>
            </a: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4505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4615348"/>
            <a:ext cx="8072377" cy="10755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6955709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534400" cy="990600"/>
          </a:xfrm>
        </p:spPr>
        <p:txBody>
          <a:bodyPr>
            <a:normAutofit/>
          </a:bodyPr>
          <a:lstStyle/>
          <a:p>
            <a:r>
              <a:rPr lang="en-US" b="1" dirty="0" smtClean="0"/>
              <a:t>Must-know settings</a:t>
            </a:r>
            <a:endParaRPr lang="en-US" b="1" dirty="0"/>
          </a:p>
        </p:txBody>
      </p:sp>
      <p:sp>
        <p:nvSpPr>
          <p:cNvPr id="7" name="Rectangle 6"/>
          <p:cNvSpPr/>
          <p:nvPr/>
        </p:nvSpPr>
        <p:spPr>
          <a:xfrm>
            <a:off x="191947" y="1295400"/>
            <a:ext cx="89154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kumimoji="0" lang="en-U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DEBUG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	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-Show detailed error page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vs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404.html or 500.html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0" lang="en-US" sz="24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	</a:t>
            </a:r>
            <a:r>
              <a:rPr kumimoji="0" lang="en-US" sz="24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-Never set it to True in production</a:t>
            </a:r>
          </a:p>
          <a:p>
            <a:pPr marL="342900" lvl="0" indent="-3429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n-US" sz="2400" b="1" dirty="0" smtClean="0">
                <a:latin typeface="Arial" pitchFamily="34" charset="0"/>
                <a:cs typeface="Arial" pitchFamily="34" charset="0"/>
              </a:rPr>
              <a:t>INSTALLED_APPS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0" lang="en-US" sz="2400" b="1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	</a:t>
            </a:r>
            <a:r>
              <a:rPr kumimoji="0" lang="en-US" sz="2400" b="1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-</a:t>
            </a:r>
            <a:r>
              <a:rPr kumimoji="0" lang="en-US" sz="240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All Django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,3</a:t>
            </a:r>
            <a:r>
              <a:rPr lang="en-US" sz="2400" baseline="30000" dirty="0" smtClean="0">
                <a:latin typeface="Arial" pitchFamily="34" charset="0"/>
                <a:cs typeface="Arial" pitchFamily="34" charset="0"/>
              </a:rPr>
              <a:t>rd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party and local apps used </a:t>
            </a:r>
          </a:p>
          <a:p>
            <a:pPr marL="342900" lvl="0" indent="-3429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kumimoji="0" lang="en-US" sz="2400" b="1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DATABASES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dirty="0">
                <a:latin typeface="Arial" pitchFamily="34" charset="0"/>
                <a:cs typeface="Arial" pitchFamily="34" charset="0"/>
              </a:rPr>
              <a:t>	</a:t>
            </a:r>
            <a:r>
              <a:rPr lang="en-US" sz="2400" b="1" dirty="0" smtClean="0">
                <a:latin typeface="Arial" pitchFamily="34" charset="0"/>
                <a:cs typeface="Arial" pitchFamily="34" charset="0"/>
              </a:rPr>
              <a:t>-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Can configure multiple databases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0" lang="en-US" sz="2400" b="1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	</a:t>
            </a:r>
            <a:r>
              <a:rPr kumimoji="0" lang="en-US" sz="2400" b="1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-</a:t>
            </a:r>
            <a:r>
              <a:rPr kumimoji="0" lang="en-US" sz="240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Should be different for </a:t>
            </a:r>
            <a:r>
              <a:rPr kumimoji="0" lang="en-US" sz="2400" i="0" u="none" strike="noStrike" cap="none" normalizeH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local,production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,staging</a:t>
            </a:r>
            <a:endParaRPr kumimoji="0" lang="en-US" sz="2400" b="1" i="0" u="none" strike="noStrike" cap="none" normalizeH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342900" lvl="0" indent="-3429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623323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534400" cy="990600"/>
          </a:xfrm>
        </p:spPr>
        <p:txBody>
          <a:bodyPr>
            <a:normAutofit/>
          </a:bodyPr>
          <a:lstStyle/>
          <a:p>
            <a:r>
              <a:rPr lang="en-US" b="1" dirty="0" smtClean="0"/>
              <a:t>Project structure</a:t>
            </a:r>
            <a:endParaRPr lang="en-US" b="1" dirty="0"/>
          </a:p>
        </p:txBody>
      </p:sp>
      <p:sp>
        <p:nvSpPr>
          <p:cNvPr id="7" name="Rectangle 6"/>
          <p:cNvSpPr/>
          <p:nvPr/>
        </p:nvSpPr>
        <p:spPr>
          <a:xfrm>
            <a:off x="191947" y="1295400"/>
            <a:ext cx="8915400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kumimoji="0" lang="en-U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BASE_DIR</a:t>
            </a:r>
            <a:r>
              <a:rPr kumimoji="0" lang="en-US" sz="2400" b="1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sz="2400" baseline="0" dirty="0">
                <a:latin typeface="Arial" pitchFamily="34" charset="0"/>
                <a:cs typeface="Arial" pitchFamily="34" charset="0"/>
              </a:rPr>
              <a:t>	</a:t>
            </a:r>
            <a:r>
              <a:rPr lang="en-US" sz="2400" baseline="0" dirty="0" smtClean="0">
                <a:latin typeface="Arial" pitchFamily="34" charset="0"/>
                <a:cs typeface="Arial" pitchFamily="34" charset="0"/>
              </a:rPr>
              <a:t>-Set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to project root (where manage.py is located)</a:t>
            </a:r>
          </a:p>
          <a:p>
            <a:pPr marL="342900" lvl="0" indent="-3429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kumimoji="0" lang="en-U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APP_DIR</a:t>
            </a:r>
            <a:r>
              <a:rPr kumimoji="0" lang="en-US" sz="2400" b="1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sz="2400" baseline="0" dirty="0">
                <a:latin typeface="Arial" pitchFamily="34" charset="0"/>
                <a:cs typeface="Arial" pitchFamily="34" charset="0"/>
              </a:rPr>
              <a:t>	</a:t>
            </a:r>
            <a:r>
              <a:rPr lang="en-US" sz="2400" baseline="0" dirty="0" smtClean="0">
                <a:latin typeface="Arial" pitchFamily="34" charset="0"/>
                <a:cs typeface="Arial" pitchFamily="34" charset="0"/>
              </a:rPr>
              <a:t>-Set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to where apps are located</a:t>
            </a:r>
          </a:p>
          <a:p>
            <a:pPr marL="342900" lvl="0" indent="-3429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kumimoji="0" lang="en-U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TEMPLATES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	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-</a:t>
            </a:r>
            <a:r>
              <a:rPr lang="en-US" sz="2400" b="1" dirty="0" smtClean="0">
                <a:latin typeface="Arial" pitchFamily="34" charset="0"/>
                <a:cs typeface="Arial" pitchFamily="34" charset="0"/>
              </a:rPr>
              <a:t>DIRS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: Where to look for templates 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	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-</a:t>
            </a:r>
            <a:r>
              <a:rPr kumimoji="0" lang="en-US" sz="24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APP_DIRS:</a:t>
            </a:r>
            <a:r>
              <a:rPr kumimoji="0" lang="en-US" sz="240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if</a:t>
            </a:r>
            <a:r>
              <a:rPr kumimoji="0" lang="en-US" sz="24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True , look for a “templates” folder in each 	app</a:t>
            </a:r>
          </a:p>
          <a:p>
            <a:pPr marL="342900" lvl="0" indent="-3429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n-US" sz="2400" b="1" dirty="0" smtClean="0">
                <a:latin typeface="Arial" pitchFamily="34" charset="0"/>
                <a:cs typeface="Arial" pitchFamily="34" charset="0"/>
              </a:rPr>
              <a:t>STATICFILES_DIRS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sz="2400" baseline="0" dirty="0">
                <a:latin typeface="Arial" pitchFamily="34" charset="0"/>
                <a:cs typeface="Arial" pitchFamily="34" charset="0"/>
              </a:rPr>
              <a:t>	</a:t>
            </a:r>
            <a:r>
              <a:rPr lang="en-US" sz="2400" baseline="0" dirty="0" smtClean="0">
                <a:latin typeface="Arial" pitchFamily="34" charset="0"/>
                <a:cs typeface="Arial" pitchFamily="34" charset="0"/>
              </a:rPr>
              <a:t>-Where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to look for static files </a:t>
            </a:r>
          </a:p>
          <a:p>
            <a:pPr marL="342900" lvl="0" indent="-3429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n-US" sz="2400" b="1" baseline="0" dirty="0" smtClean="0">
                <a:latin typeface="Arial" pitchFamily="34" charset="0"/>
                <a:cs typeface="Arial" pitchFamily="34" charset="0"/>
              </a:rPr>
              <a:t>MEDIA_ROOT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dirty="0">
                <a:latin typeface="Arial" pitchFamily="34" charset="0"/>
                <a:cs typeface="Arial" pitchFamily="34" charset="0"/>
              </a:rPr>
              <a:t>	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-Where to look for media files (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user_uploaded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)</a:t>
            </a:r>
            <a:endParaRPr lang="en-US" sz="2400" b="1" baseline="0" dirty="0" smtClean="0">
              <a:latin typeface="Arial" pitchFamily="34" charset="0"/>
              <a:cs typeface="Arial" pitchFamily="34" charset="0"/>
            </a:endParaRPr>
          </a:p>
          <a:p>
            <a:pPr marL="342900" lvl="0" indent="-3429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endParaRPr lang="en-US" sz="2400" baseline="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054669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534400" cy="990600"/>
          </a:xfrm>
        </p:spPr>
        <p:txBody>
          <a:bodyPr>
            <a:normAutofit/>
          </a:bodyPr>
          <a:lstStyle/>
          <a:p>
            <a:r>
              <a:rPr lang="en-US" b="1" dirty="0" smtClean="0"/>
              <a:t>Time zones </a:t>
            </a:r>
            <a:endParaRPr lang="en-US" b="1" dirty="0"/>
          </a:p>
        </p:txBody>
      </p:sp>
      <p:sp>
        <p:nvSpPr>
          <p:cNvPr id="7" name="Rectangle 6"/>
          <p:cNvSpPr/>
          <p:nvPr/>
        </p:nvSpPr>
        <p:spPr>
          <a:xfrm>
            <a:off x="191947" y="1295400"/>
            <a:ext cx="891540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kumimoji="0" lang="en-U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USE _Z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dirty="0">
                <a:latin typeface="Arial" pitchFamily="34" charset="0"/>
                <a:cs typeface="Arial" pitchFamily="34" charset="0"/>
              </a:rPr>
              <a:t>	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-</a:t>
            </a:r>
            <a:r>
              <a:rPr kumimoji="0" lang="en-US" sz="24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True if dates/times should be </a:t>
            </a:r>
            <a:r>
              <a:rPr kumimoji="0" lang="en-US" sz="240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timezone</a:t>
            </a:r>
            <a:r>
              <a:rPr kumimoji="0" lang="en-US" sz="24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-aware by 	default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	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-</a:t>
            </a:r>
            <a:r>
              <a:rPr kumimoji="0" lang="en-US" sz="24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Should set to True 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endParaRPr kumimoji="0" lang="en-US" sz="24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342900" lvl="0" indent="-3429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kumimoji="0" lang="en-U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TIME_ZONE : </a:t>
            </a:r>
            <a:r>
              <a:rPr kumimoji="0" lang="en-US" sz="24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Set it to your time zone</a:t>
            </a:r>
          </a:p>
          <a:p>
            <a:pPr marL="342900" lvl="0" indent="-3429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endParaRPr lang="en-US" sz="2400" dirty="0">
              <a:latin typeface="Arial" pitchFamily="34" charset="0"/>
              <a:cs typeface="Arial" pitchFamily="34" charset="0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endParaRPr kumimoji="0" lang="en-US" sz="24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342900" lvl="0" indent="-3429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kumimoji="0" lang="en-U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USE_I18N</a:t>
            </a:r>
            <a:r>
              <a:rPr kumimoji="0" lang="en-US" sz="2400" b="1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: </a:t>
            </a:r>
            <a:r>
              <a:rPr kumimoji="0" lang="en-US" sz="24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Enable text translation (set to False if not 			</a:t>
            </a:r>
            <a:r>
              <a:rPr kumimoji="0" lang="en-US" sz="240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    </a:t>
            </a:r>
            <a:r>
              <a:rPr kumimoji="0" lang="en-US" sz="24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supported) </a:t>
            </a:r>
          </a:p>
          <a:p>
            <a:pPr marL="342900" lvl="0" indent="-3429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kumimoji="0" lang="en-U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USE_L10N :</a:t>
            </a:r>
            <a:r>
              <a:rPr kumimoji="0" lang="en-US" sz="2400" b="1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4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Format data based on locale </a:t>
            </a:r>
            <a:endParaRPr lang="en-US" sz="2400" baseline="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32074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534400" cy="990600"/>
          </a:xfrm>
        </p:spPr>
        <p:txBody>
          <a:bodyPr>
            <a:normAutofit/>
          </a:bodyPr>
          <a:lstStyle/>
          <a:p>
            <a:r>
              <a:rPr lang="en-US" b="1" dirty="0" smtClean="0"/>
              <a:t>Security</a:t>
            </a:r>
            <a:endParaRPr lang="en-US" b="1" dirty="0"/>
          </a:p>
        </p:txBody>
      </p:sp>
      <p:sp>
        <p:nvSpPr>
          <p:cNvPr id="7" name="Rectangle 6"/>
          <p:cNvSpPr/>
          <p:nvPr/>
        </p:nvSpPr>
        <p:spPr>
          <a:xfrm>
            <a:off x="191947" y="1295400"/>
            <a:ext cx="89154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n-US" sz="2400" b="1" baseline="0" dirty="0" smtClean="0">
                <a:latin typeface="Arial" pitchFamily="34" charset="0"/>
                <a:cs typeface="Arial" pitchFamily="34" charset="0"/>
              </a:rPr>
              <a:t>AUTH_PASSWORD</a:t>
            </a:r>
            <a:r>
              <a:rPr lang="en-US" sz="2400" b="1" dirty="0" smtClean="0">
                <a:latin typeface="Arial" pitchFamily="34" charset="0"/>
                <a:cs typeface="Arial" pitchFamily="34" charset="0"/>
              </a:rPr>
              <a:t>_VALIDATORS</a:t>
            </a:r>
          </a:p>
          <a:p>
            <a:pPr marL="342900" lvl="0" indent="-3429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endParaRPr lang="en-US" sz="2400" dirty="0">
              <a:latin typeface="Arial" pitchFamily="34" charset="0"/>
              <a:cs typeface="Arial" pitchFamily="34" charset="0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endParaRPr lang="en-US" sz="2400" dirty="0" smtClean="0">
              <a:latin typeface="Arial" pitchFamily="34" charset="0"/>
              <a:cs typeface="Arial" pitchFamily="34" charset="0"/>
            </a:endParaRPr>
          </a:p>
          <a:p>
            <a:pPr marL="342900" lvl="0" indent="-3429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n-US" sz="2400" b="1" baseline="0" dirty="0" smtClean="0">
                <a:latin typeface="Arial" pitchFamily="34" charset="0"/>
                <a:cs typeface="Arial" pitchFamily="34" charset="0"/>
              </a:rPr>
              <a:t>SESSION</a:t>
            </a:r>
            <a:r>
              <a:rPr lang="en-US" sz="2400" b="1" dirty="0" smtClean="0">
                <a:latin typeface="Arial" pitchFamily="34" charset="0"/>
                <a:cs typeface="Arial" pitchFamily="34" charset="0"/>
              </a:rPr>
              <a:t>_EXPIRE_AT_BROWSER_CLOSE</a:t>
            </a:r>
            <a:endParaRPr lang="en-US" sz="2400" b="1" baseline="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655868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18931" y="2584580"/>
            <a:ext cx="7848600" cy="1524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99322" y="2895600"/>
            <a:ext cx="723900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/>
              <a:t>Basic concepts</a:t>
            </a:r>
          </a:p>
          <a:p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304800" y="4572000"/>
            <a:ext cx="7239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/>
              <a:t>2-Django ORM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16291535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534400" cy="990600"/>
          </a:xfrm>
        </p:spPr>
        <p:txBody>
          <a:bodyPr>
            <a:normAutofit/>
          </a:bodyPr>
          <a:lstStyle/>
          <a:p>
            <a:r>
              <a:rPr lang="en-US" b="1" dirty="0" smtClean="0"/>
              <a:t>The </a:t>
            </a:r>
            <a:r>
              <a:rPr lang="en-US" b="1" dirty="0" err="1" smtClean="0"/>
              <a:t>Django</a:t>
            </a:r>
            <a:r>
              <a:rPr lang="en-US" b="1" dirty="0" smtClean="0"/>
              <a:t> ORM</a:t>
            </a:r>
            <a:endParaRPr lang="en-US" b="1" dirty="0"/>
          </a:p>
        </p:txBody>
      </p:sp>
      <p:sp>
        <p:nvSpPr>
          <p:cNvPr id="7" name="Rectangle 6"/>
          <p:cNvSpPr/>
          <p:nvPr/>
        </p:nvSpPr>
        <p:spPr>
          <a:xfrm>
            <a:off x="191947" y="1295400"/>
            <a:ext cx="891540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n-US" sz="2400" b="1" baseline="0" dirty="0" smtClean="0">
                <a:latin typeface="Arial" pitchFamily="34" charset="0"/>
                <a:cs typeface="Arial" pitchFamily="34" charset="0"/>
              </a:rPr>
              <a:t>O</a:t>
            </a:r>
            <a:r>
              <a:rPr lang="en-US" sz="2400" baseline="0" dirty="0" smtClean="0">
                <a:latin typeface="Arial" pitchFamily="34" charset="0"/>
                <a:cs typeface="Arial" pitchFamily="34" charset="0"/>
              </a:rPr>
              <a:t>bject-</a:t>
            </a:r>
            <a:r>
              <a:rPr lang="en-US" sz="2400" b="1" baseline="0" dirty="0" smtClean="0">
                <a:latin typeface="Arial" pitchFamily="34" charset="0"/>
                <a:cs typeface="Arial" pitchFamily="34" charset="0"/>
              </a:rPr>
              <a:t>R</a:t>
            </a:r>
            <a:r>
              <a:rPr lang="en-US" sz="2400" baseline="0" dirty="0" smtClean="0">
                <a:latin typeface="Arial" pitchFamily="34" charset="0"/>
                <a:cs typeface="Arial" pitchFamily="34" charset="0"/>
              </a:rPr>
              <a:t>elational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b="1" dirty="0" smtClean="0">
                <a:latin typeface="Arial" pitchFamily="34" charset="0"/>
                <a:cs typeface="Arial" pitchFamily="34" charset="0"/>
              </a:rPr>
              <a:t>M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apping</a:t>
            </a:r>
          </a:p>
          <a:p>
            <a:pPr marL="342900" lvl="0" indent="-3429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endParaRPr lang="en-US" sz="2400" dirty="0" smtClean="0">
              <a:latin typeface="Arial" pitchFamily="34" charset="0"/>
              <a:cs typeface="Arial" pitchFamily="34" charset="0"/>
            </a:endParaRPr>
          </a:p>
          <a:p>
            <a:pPr marL="342900" lvl="0" indent="-3429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n-US" sz="2400" baseline="0" dirty="0" smtClean="0">
                <a:latin typeface="Arial" pitchFamily="34" charset="0"/>
                <a:cs typeface="Arial" pitchFamily="34" charset="0"/>
              </a:rPr>
              <a:t>Manage your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data and database with Python and SQL</a:t>
            </a:r>
          </a:p>
          <a:p>
            <a:pPr marL="342900" lvl="0" indent="-3429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endParaRPr lang="en-US" sz="2400" dirty="0" smtClean="0">
              <a:latin typeface="Arial" pitchFamily="34" charset="0"/>
              <a:cs typeface="Arial" pitchFamily="34" charset="0"/>
            </a:endParaRPr>
          </a:p>
          <a:p>
            <a:pPr marL="342900" lvl="0" indent="-3429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n-US" sz="2400" baseline="0" dirty="0" smtClean="0">
                <a:latin typeface="Arial" pitchFamily="34" charset="0"/>
                <a:cs typeface="Arial" pitchFamily="34" charset="0"/>
              </a:rPr>
              <a:t>Lazy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evaluation of queries(Database only gets accessed when data is requested, not when forming queries)</a:t>
            </a:r>
          </a:p>
          <a:p>
            <a:pPr marL="342900" lvl="0" indent="-3429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endParaRPr lang="en-US" sz="2400" dirty="0">
              <a:latin typeface="Arial" pitchFamily="34" charset="0"/>
              <a:cs typeface="Arial" pitchFamily="34" charset="0"/>
            </a:endParaRPr>
          </a:p>
          <a:p>
            <a:pPr marL="342900" lvl="0" indent="-3429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endParaRPr lang="en-US" sz="2400" dirty="0" smtClean="0">
              <a:latin typeface="Arial" pitchFamily="34" charset="0"/>
              <a:cs typeface="Arial" pitchFamily="34" charset="0"/>
            </a:endParaRPr>
          </a:p>
          <a:p>
            <a:pPr marL="342900" lvl="0" indent="-3429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n-US" sz="2400" dirty="0" smtClean="0">
                <a:latin typeface="Arial" pitchFamily="34" charset="0"/>
                <a:cs typeface="Arial" pitchFamily="34" charset="0"/>
              </a:rPr>
              <a:t>Easy things are easy, medium things are possible, hard things can be done in SQL </a:t>
            </a:r>
            <a:endParaRPr lang="en-US" sz="2400" baseline="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06598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Meet </a:t>
            </a:r>
            <a:r>
              <a:rPr lang="en-US" b="1" dirty="0" err="1" smtClean="0"/>
              <a:t>Django</a:t>
            </a:r>
            <a:endParaRPr lang="en-US" b="1" dirty="0"/>
          </a:p>
        </p:txBody>
      </p:sp>
      <p:sp>
        <p:nvSpPr>
          <p:cNvPr id="4" name="Rectangle 3"/>
          <p:cNvSpPr/>
          <p:nvPr/>
        </p:nvSpPr>
        <p:spPr>
          <a:xfrm>
            <a:off x="186613" y="1524000"/>
            <a:ext cx="708660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85800" lvl="0" indent="-6858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Web</a:t>
            </a:r>
            <a:r>
              <a:rPr kumimoji="0" lang="en-US" sz="24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framework written in Python</a:t>
            </a:r>
          </a:p>
          <a:p>
            <a:pPr marL="685800" lvl="0" indent="-6858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endParaRPr lang="en-US" sz="2400" dirty="0">
              <a:latin typeface="Arial" pitchFamily="34" charset="0"/>
              <a:cs typeface="Arial" pitchFamily="34" charset="0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endParaRPr kumimoji="0" lang="en-US" sz="2400" b="0" i="0" u="none" strike="noStrike" cap="none" normalizeH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685800" lvl="0" indent="-6858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n-US" sz="2400" baseline="0" dirty="0" smtClean="0">
                <a:latin typeface="Arial" pitchFamily="34" charset="0"/>
                <a:cs typeface="Arial" pitchFamily="34" charset="0"/>
              </a:rPr>
              <a:t>Full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featured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	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-Security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	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-Admin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	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-Sessions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	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-User management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342900" lvl="0" indent="-3429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n-US" sz="2400" dirty="0" smtClean="0">
                <a:latin typeface="Arial" pitchFamily="34" charset="0"/>
                <a:cs typeface="Arial" pitchFamily="34" charset="0"/>
              </a:rPr>
              <a:t>Used by many big websites / web apps</a:t>
            </a: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1371600"/>
            <a:ext cx="2840545" cy="25070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1114049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534400" cy="990600"/>
          </a:xfrm>
        </p:spPr>
        <p:txBody>
          <a:bodyPr>
            <a:normAutofit/>
          </a:bodyPr>
          <a:lstStyle/>
          <a:p>
            <a:r>
              <a:rPr lang="en-US" b="1" dirty="0" smtClean="0"/>
              <a:t>Schema Update Workflow</a:t>
            </a:r>
            <a:endParaRPr lang="en-US" b="1" dirty="0"/>
          </a:p>
        </p:txBody>
      </p:sp>
      <p:sp>
        <p:nvSpPr>
          <p:cNvPr id="7" name="Rectangle 6"/>
          <p:cNvSpPr/>
          <p:nvPr/>
        </p:nvSpPr>
        <p:spPr>
          <a:xfrm>
            <a:off x="191947" y="1295400"/>
            <a:ext cx="891540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n-US" sz="2400" baseline="0" dirty="0" smtClean="0">
                <a:latin typeface="Arial" pitchFamily="34" charset="0"/>
                <a:cs typeface="Arial" pitchFamily="34" charset="0"/>
              </a:rPr>
              <a:t>Define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models with fields and relationships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</a:p>
          <a:p>
            <a:pPr marL="342900" lvl="0" indent="-3429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n-US" sz="2400" baseline="0" dirty="0" smtClean="0">
                <a:latin typeface="Arial" pitchFamily="34" charset="0"/>
                <a:cs typeface="Arial" pitchFamily="34" charset="0"/>
              </a:rPr>
              <a:t>Create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a migration file </a:t>
            </a:r>
          </a:p>
          <a:p>
            <a:pPr marL="800100" lvl="1" indent="-3429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n-US" sz="2400" dirty="0" smtClean="0">
                <a:latin typeface="Arial" pitchFamily="34" charset="0"/>
                <a:cs typeface="Arial" pitchFamily="34" charset="0"/>
              </a:rPr>
              <a:t>$ python manage.py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makemigrations</a:t>
            </a:r>
            <a:endParaRPr lang="en-US" sz="2400" dirty="0" smtClean="0">
              <a:latin typeface="Arial" pitchFamily="34" charset="0"/>
              <a:cs typeface="Arial" pitchFamily="34" charset="0"/>
            </a:endParaRPr>
          </a:p>
          <a:p>
            <a:pPr marL="800100" lvl="1" indent="-3429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endParaRPr lang="en-US" sz="2400" dirty="0">
              <a:latin typeface="Arial" pitchFamily="34" charset="0"/>
              <a:cs typeface="Arial" pitchFamily="34" charset="0"/>
            </a:endParaRPr>
          </a:p>
          <a:p>
            <a:pPr lvl="1" fontAlgn="base">
              <a:spcBef>
                <a:spcPct val="0"/>
              </a:spcBef>
              <a:spcAft>
                <a:spcPct val="0"/>
              </a:spcAft>
            </a:pPr>
            <a:endParaRPr lang="en-US" sz="2400" dirty="0" smtClean="0">
              <a:latin typeface="Arial" pitchFamily="34" charset="0"/>
              <a:cs typeface="Arial" pitchFamily="34" charset="0"/>
            </a:endParaRPr>
          </a:p>
          <a:p>
            <a:pPr marL="342900" lvl="0" indent="-3429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n-US" sz="2400" baseline="0" dirty="0" smtClean="0">
                <a:latin typeface="Arial" pitchFamily="34" charset="0"/>
                <a:cs typeface="Arial" pitchFamily="34" charset="0"/>
              </a:rPr>
              <a:t>Migrate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the database </a:t>
            </a:r>
          </a:p>
          <a:p>
            <a:pPr marL="800100" lvl="1" indent="-3429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n-US" sz="2400" dirty="0" smtClean="0">
                <a:latin typeface="Arial" pitchFamily="34" charset="0"/>
                <a:cs typeface="Arial" pitchFamily="34" charset="0"/>
              </a:rPr>
              <a:t>$python manage.py migrate</a:t>
            </a:r>
          </a:p>
          <a:p>
            <a:pPr marL="342900" lvl="0" indent="-3429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endParaRPr lang="en-US" sz="2400" baseline="0" dirty="0">
              <a:latin typeface="Arial" pitchFamily="34" charset="0"/>
              <a:cs typeface="Arial" pitchFamily="34" charset="0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endParaRPr lang="en-US" sz="2400" baseline="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996767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534400" cy="990600"/>
          </a:xfrm>
        </p:spPr>
        <p:txBody>
          <a:bodyPr>
            <a:normAutofit/>
          </a:bodyPr>
          <a:lstStyle/>
          <a:p>
            <a:r>
              <a:rPr lang="en-US" b="1" dirty="0" smtClean="0"/>
              <a:t>Update the Visits models </a:t>
            </a:r>
            <a:endParaRPr lang="en-US" b="1" dirty="0"/>
          </a:p>
        </p:txBody>
      </p:sp>
      <p:sp>
        <p:nvSpPr>
          <p:cNvPr id="7" name="Rectangle 6"/>
          <p:cNvSpPr/>
          <p:nvPr/>
        </p:nvSpPr>
        <p:spPr>
          <a:xfrm>
            <a:off x="191947" y="1295400"/>
            <a:ext cx="89154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n-US" sz="2400" b="1" baseline="0" dirty="0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Rename</a:t>
            </a:r>
            <a:r>
              <a:rPr lang="en-US" sz="2400" b="1" dirty="0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b="1" dirty="0" err="1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models.Visits</a:t>
            </a:r>
            <a:r>
              <a:rPr lang="en-US" sz="2400" b="1" dirty="0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 to Visits 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so references get renamed</a:t>
            </a:r>
          </a:p>
          <a:p>
            <a:pPr marL="342900" lvl="0" indent="-3429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endParaRPr lang="en-US" sz="2400" baseline="0" dirty="0">
              <a:latin typeface="Arial" pitchFamily="34" charset="0"/>
              <a:cs typeface="Arial" pitchFamily="34" charset="0"/>
            </a:endParaRPr>
          </a:p>
          <a:p>
            <a:pPr marL="342900" lvl="0" indent="-3429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n-US" sz="2400" dirty="0" smtClean="0">
                <a:latin typeface="Arial" pitchFamily="34" charset="0"/>
                <a:cs typeface="Arial" pitchFamily="34" charset="0"/>
              </a:rPr>
              <a:t>Update models.py</a:t>
            </a:r>
            <a:endParaRPr lang="en-US" sz="2400" baseline="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065" y="2743200"/>
            <a:ext cx="8031163" cy="15575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6878210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534400" cy="990600"/>
          </a:xfrm>
        </p:spPr>
        <p:txBody>
          <a:bodyPr>
            <a:normAutofit/>
          </a:bodyPr>
          <a:lstStyle/>
          <a:p>
            <a:r>
              <a:rPr lang="en-US" b="1" dirty="0" smtClean="0"/>
              <a:t>Model fields</a:t>
            </a:r>
            <a:endParaRPr lang="en-US" b="1" dirty="0"/>
          </a:p>
        </p:txBody>
      </p:sp>
      <p:sp>
        <p:nvSpPr>
          <p:cNvPr id="7" name="Rectangle 6"/>
          <p:cNvSpPr/>
          <p:nvPr/>
        </p:nvSpPr>
        <p:spPr>
          <a:xfrm>
            <a:off x="191947" y="1295400"/>
            <a:ext cx="891540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n-US" sz="2000" baseline="0" dirty="0" smtClean="0">
                <a:latin typeface="Arial" pitchFamily="34" charset="0"/>
                <a:cs typeface="Arial" pitchFamily="34" charset="0"/>
              </a:rPr>
              <a:t>Many different model fields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are available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latin typeface="Arial" pitchFamily="34" charset="0"/>
                <a:cs typeface="Arial" pitchFamily="34" charset="0"/>
              </a:rPr>
              <a:t> </a:t>
            </a:r>
          </a:p>
          <a:p>
            <a:pPr marL="342900" lvl="0" indent="-3429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n-US" sz="2000" baseline="0" dirty="0" smtClean="0">
                <a:latin typeface="Arial" pitchFamily="34" charset="0"/>
                <a:cs typeface="Arial" pitchFamily="34" charset="0"/>
              </a:rPr>
              <a:t>Some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options are required </a:t>
            </a:r>
          </a:p>
          <a:p>
            <a:pPr marL="800100" lvl="1" indent="-3429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n-US" sz="2000" dirty="0" smtClean="0">
                <a:latin typeface="Arial" pitchFamily="34" charset="0"/>
                <a:cs typeface="Arial" pitchFamily="34" charset="0"/>
              </a:rPr>
              <a:t>E.g. </a:t>
            </a:r>
            <a:r>
              <a:rPr lang="en-US" sz="2000" b="1" dirty="0" err="1" smtClean="0">
                <a:latin typeface="Arial" pitchFamily="34" charset="0"/>
                <a:cs typeface="Arial" pitchFamily="34" charset="0"/>
              </a:rPr>
              <a:t>CharField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requires </a:t>
            </a:r>
            <a:r>
              <a:rPr lang="en-US" sz="2000" b="1" dirty="0" err="1" smtClean="0">
                <a:latin typeface="Arial" pitchFamily="34" charset="0"/>
                <a:cs typeface="Arial" pitchFamily="34" charset="0"/>
              </a:rPr>
              <a:t>max_length</a:t>
            </a:r>
            <a:endParaRPr lang="en-US" sz="2000" b="1" dirty="0">
              <a:latin typeface="Arial" pitchFamily="34" charset="0"/>
              <a:cs typeface="Arial" pitchFamily="34" charset="0"/>
            </a:endParaRPr>
          </a:p>
          <a:p>
            <a:pPr lvl="1" fontAlgn="base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latin typeface="Arial" pitchFamily="34" charset="0"/>
                <a:cs typeface="Arial" pitchFamily="34" charset="0"/>
              </a:rPr>
              <a:t>	</a:t>
            </a:r>
            <a:r>
              <a:rPr lang="en-US" sz="2000" b="1" dirty="0" smtClean="0">
                <a:latin typeface="Arial" pitchFamily="34" charset="0"/>
                <a:cs typeface="Arial" pitchFamily="34" charset="0"/>
              </a:rPr>
              <a:t>		</a:t>
            </a:r>
          </a:p>
        </p:txBody>
      </p:sp>
      <p:sp>
        <p:nvSpPr>
          <p:cNvPr id="6" name="Rectangle 5"/>
          <p:cNvSpPr/>
          <p:nvPr/>
        </p:nvSpPr>
        <p:spPr>
          <a:xfrm>
            <a:off x="-304801" y="3428498"/>
            <a:ext cx="941214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n-US" sz="2000" b="1" dirty="0">
                <a:latin typeface="Arial" pitchFamily="34" charset="0"/>
                <a:cs typeface="Arial" pitchFamily="34" charset="0"/>
              </a:rPr>
              <a:t>	</a:t>
            </a:r>
            <a:r>
              <a:rPr lang="en-US" sz="2000" b="1" dirty="0" err="1" smtClean="0">
                <a:latin typeface="Arial" pitchFamily="34" charset="0"/>
                <a:cs typeface="Arial" pitchFamily="34" charset="0"/>
              </a:rPr>
              <a:t>DateTimeField</a:t>
            </a:r>
            <a:r>
              <a:rPr lang="en-US" sz="2000" b="1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has some special options ,like </a:t>
            </a:r>
            <a:r>
              <a:rPr lang="en-US" sz="2000" b="1" dirty="0" err="1" smtClean="0">
                <a:latin typeface="Arial" pitchFamily="34" charset="0"/>
                <a:cs typeface="Arial" pitchFamily="34" charset="0"/>
              </a:rPr>
              <a:t>auto_now_add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</a:t>
            </a:r>
          </a:p>
          <a:p>
            <a:pPr marL="1257300" lvl="2" indent="-3429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n-US" sz="2000" dirty="0" smtClean="0">
                <a:latin typeface="Arial" pitchFamily="34" charset="0"/>
                <a:cs typeface="Arial" pitchFamily="34" charset="0"/>
              </a:rPr>
              <a:t>Set to the current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datatime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when added to the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db</a:t>
            </a:r>
            <a:endParaRPr lang="en-US" sz="2000" dirty="0" smtClean="0">
              <a:latin typeface="Arial" pitchFamily="34" charset="0"/>
              <a:cs typeface="Arial" pitchFamily="34" charset="0"/>
            </a:endParaRPr>
          </a:p>
          <a:p>
            <a:pPr lvl="2" fontAlgn="base">
              <a:spcBef>
                <a:spcPct val="0"/>
              </a:spcBef>
              <a:spcAft>
                <a:spcPct val="0"/>
              </a:spcAft>
            </a:pPr>
            <a:r>
              <a:rPr lang="en-US" sz="2000" b="1" dirty="0" smtClean="0">
                <a:latin typeface="Arial" pitchFamily="34" charset="0"/>
                <a:cs typeface="Arial" pitchFamily="34" charset="0"/>
              </a:rPr>
              <a:t>		</a:t>
            </a:r>
          </a:p>
        </p:txBody>
      </p:sp>
      <p:sp>
        <p:nvSpPr>
          <p:cNvPr id="8" name="Rectangle 7"/>
          <p:cNvSpPr/>
          <p:nvPr/>
        </p:nvSpPr>
        <p:spPr>
          <a:xfrm>
            <a:off x="-268147" y="4648200"/>
            <a:ext cx="941214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latin typeface="Arial" pitchFamily="34" charset="0"/>
                <a:cs typeface="Arial" pitchFamily="34" charset="0"/>
              </a:rPr>
              <a:t>More options will be discussed later</a:t>
            </a:r>
          </a:p>
          <a:p>
            <a:pPr lvl="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latin typeface="Arial" pitchFamily="34" charset="0"/>
                <a:cs typeface="Arial" pitchFamily="34" charset="0"/>
              </a:rPr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355776330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534400" cy="990600"/>
          </a:xfrm>
        </p:spPr>
        <p:txBody>
          <a:bodyPr>
            <a:normAutofit/>
          </a:bodyPr>
          <a:lstStyle/>
          <a:p>
            <a:r>
              <a:rPr lang="en-US" b="1" dirty="0" smtClean="0"/>
              <a:t>Migrate the database</a:t>
            </a:r>
            <a:endParaRPr lang="en-US" b="1" dirty="0"/>
          </a:p>
        </p:txBody>
      </p:sp>
      <p:sp>
        <p:nvSpPr>
          <p:cNvPr id="7" name="Rectangle 6"/>
          <p:cNvSpPr/>
          <p:nvPr/>
        </p:nvSpPr>
        <p:spPr>
          <a:xfrm>
            <a:off x="191947" y="1295400"/>
            <a:ext cx="891540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n-US" sz="2400" baseline="0" dirty="0" smtClean="0">
                <a:latin typeface="Arial" pitchFamily="34" charset="0"/>
                <a:cs typeface="Arial" pitchFamily="34" charset="0"/>
              </a:rPr>
              <a:t>Generate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a migrations file 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sz="2400" baseline="0" dirty="0">
                <a:latin typeface="Arial" pitchFamily="34" charset="0"/>
                <a:cs typeface="Arial" pitchFamily="34" charset="0"/>
              </a:rPr>
              <a:t>	</a:t>
            </a:r>
            <a:r>
              <a:rPr lang="en-US" sz="2400" baseline="0" dirty="0" smtClean="0">
                <a:latin typeface="Arial" pitchFamily="34" charset="0"/>
                <a:cs typeface="Arial" pitchFamily="34" charset="0"/>
              </a:rPr>
              <a:t>-$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python manage.py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makemigrations</a:t>
            </a:r>
            <a:endParaRPr lang="en-US" sz="2400" dirty="0" smtClean="0">
              <a:latin typeface="Arial" pitchFamily="34" charset="0"/>
              <a:cs typeface="Arial" pitchFamily="34" charset="0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latin typeface="Arial" pitchFamily="34" charset="0"/>
              <a:cs typeface="Arial" pitchFamily="34" charset="0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endParaRPr lang="en-US" sz="2400" dirty="0" smtClean="0">
              <a:latin typeface="Arial" pitchFamily="34" charset="0"/>
              <a:cs typeface="Arial" pitchFamily="34" charset="0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endParaRPr lang="en-US" sz="2400" dirty="0" smtClean="0">
              <a:latin typeface="Arial" pitchFamily="34" charset="0"/>
              <a:cs typeface="Arial" pitchFamily="34" charset="0"/>
            </a:endParaRPr>
          </a:p>
          <a:p>
            <a:pPr marL="342900" lvl="0" indent="-3429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n-US" sz="2400" baseline="0" dirty="0" smtClean="0">
                <a:latin typeface="Arial" pitchFamily="34" charset="0"/>
                <a:cs typeface="Arial" pitchFamily="34" charset="0"/>
              </a:rPr>
              <a:t>Migrate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the database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sz="2400" baseline="0" dirty="0">
                <a:latin typeface="Arial" pitchFamily="34" charset="0"/>
                <a:cs typeface="Arial" pitchFamily="34" charset="0"/>
              </a:rPr>
              <a:t>	</a:t>
            </a:r>
            <a:r>
              <a:rPr lang="en-US" sz="2400" baseline="0" dirty="0" smtClean="0">
                <a:latin typeface="Arial" pitchFamily="34" charset="0"/>
                <a:cs typeface="Arial" pitchFamily="34" charset="0"/>
              </a:rPr>
              <a:t>-$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python manage.py migrate</a:t>
            </a:r>
            <a:endParaRPr lang="en-US" sz="2400" baseline="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787695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534400" cy="990600"/>
          </a:xfrm>
        </p:spPr>
        <p:txBody>
          <a:bodyPr>
            <a:normAutofit/>
          </a:bodyPr>
          <a:lstStyle/>
          <a:p>
            <a:r>
              <a:rPr lang="en-US" b="1" dirty="0" smtClean="0"/>
              <a:t>Object creation</a:t>
            </a:r>
            <a:endParaRPr lang="en-US" b="1" dirty="0"/>
          </a:p>
        </p:txBody>
      </p:sp>
      <p:sp>
        <p:nvSpPr>
          <p:cNvPr id="7" name="Rectangle 6"/>
          <p:cNvSpPr/>
          <p:nvPr/>
        </p:nvSpPr>
        <p:spPr>
          <a:xfrm>
            <a:off x="191947" y="1295400"/>
            <a:ext cx="89154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n-US" sz="2400" baseline="0" dirty="0" smtClean="0">
                <a:latin typeface="Arial" pitchFamily="34" charset="0"/>
                <a:cs typeface="Arial" pitchFamily="34" charset="0"/>
              </a:rPr>
              <a:t>Create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a new Visit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	</a:t>
            </a:r>
          </a:p>
        </p:txBody>
      </p:sp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905000"/>
            <a:ext cx="4133850" cy="1362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266218" y="3429000"/>
            <a:ext cx="89154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n-US" sz="2400" baseline="0" dirty="0" smtClean="0">
                <a:latin typeface="Arial" pitchFamily="34" charset="0"/>
                <a:cs typeface="Arial" pitchFamily="34" charset="0"/>
              </a:rPr>
              <a:t>Create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a new Visit and save it in one line 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	</a:t>
            </a:r>
          </a:p>
        </p:txBody>
      </p:sp>
      <p:pic>
        <p:nvPicPr>
          <p:cNvPr id="4813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4216713"/>
            <a:ext cx="6326187" cy="438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7055479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534400" cy="990600"/>
          </a:xfrm>
        </p:spPr>
        <p:txBody>
          <a:bodyPr>
            <a:normAutofit/>
          </a:bodyPr>
          <a:lstStyle/>
          <a:p>
            <a:r>
              <a:rPr lang="en-US" b="1" dirty="0" smtClean="0"/>
              <a:t>Object retrieval</a:t>
            </a:r>
            <a:endParaRPr lang="en-US" b="1" dirty="0"/>
          </a:p>
        </p:txBody>
      </p:sp>
      <p:sp>
        <p:nvSpPr>
          <p:cNvPr id="7" name="Rectangle 6"/>
          <p:cNvSpPr/>
          <p:nvPr/>
        </p:nvSpPr>
        <p:spPr>
          <a:xfrm>
            <a:off x="191947" y="1295400"/>
            <a:ext cx="8915400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n-US" sz="2400" baseline="0" dirty="0" smtClean="0">
                <a:latin typeface="Arial" pitchFamily="34" charset="0"/>
                <a:cs typeface="Arial" pitchFamily="34" charset="0"/>
              </a:rPr>
              <a:t>Get all Visits: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	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Visit.objects.all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()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latin typeface="Arial" pitchFamily="34" charset="0"/>
              <a:cs typeface="Arial" pitchFamily="34" charset="0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endParaRPr lang="en-US" sz="2400" dirty="0" smtClean="0">
              <a:latin typeface="Arial" pitchFamily="34" charset="0"/>
              <a:cs typeface="Arial" pitchFamily="34" charset="0"/>
            </a:endParaRPr>
          </a:p>
          <a:p>
            <a:pPr marL="342900" lvl="0" indent="-3429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n-US" sz="2400" dirty="0" smtClean="0">
                <a:latin typeface="Arial" pitchFamily="34" charset="0"/>
                <a:cs typeface="Arial" pitchFamily="34" charset="0"/>
              </a:rPr>
              <a:t>Get a single Visit: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	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v=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Visits.objects.first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()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	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v.page</a:t>
            </a:r>
            <a:endParaRPr lang="en-US" sz="2400" dirty="0" smtClean="0">
              <a:latin typeface="Arial" pitchFamily="34" charset="0"/>
              <a:cs typeface="Arial" pitchFamily="34" charset="0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latin typeface="Arial" pitchFamily="34" charset="0"/>
              <a:cs typeface="Arial" pitchFamily="34" charset="0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endParaRPr lang="en-US" sz="2400" dirty="0" smtClean="0">
              <a:latin typeface="Arial" pitchFamily="34" charset="0"/>
              <a:cs typeface="Arial" pitchFamily="34" charset="0"/>
            </a:endParaRPr>
          </a:p>
          <a:p>
            <a:pPr marL="342900" lvl="0" indent="-3429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n-US" sz="2400" dirty="0" smtClean="0">
                <a:latin typeface="Arial" pitchFamily="34" charset="0"/>
                <a:cs typeface="Arial" pitchFamily="34" charset="0"/>
              </a:rPr>
              <a:t>Filter Visits: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	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visits=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Visits.obejcts.filter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(page=“about”)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	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visits.count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()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817619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18931" y="2584580"/>
            <a:ext cx="7848600" cy="1524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99322" y="2895600"/>
            <a:ext cx="723900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/>
              <a:t>Basic concepts</a:t>
            </a:r>
          </a:p>
          <a:p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304800" y="4572000"/>
            <a:ext cx="7239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/>
              <a:t>3-Views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6588024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534400" cy="990600"/>
          </a:xfrm>
        </p:spPr>
        <p:txBody>
          <a:bodyPr>
            <a:normAutofit/>
          </a:bodyPr>
          <a:lstStyle/>
          <a:p>
            <a:r>
              <a:rPr lang="en-US" b="1" dirty="0" smtClean="0"/>
              <a:t>Update view.py</a:t>
            </a:r>
            <a:endParaRPr lang="en-US" b="1" dirty="0"/>
          </a:p>
        </p:txBody>
      </p:sp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57" y="1371600"/>
            <a:ext cx="7850187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0973336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534400" cy="990600"/>
          </a:xfrm>
        </p:spPr>
        <p:txBody>
          <a:bodyPr>
            <a:normAutofit/>
          </a:bodyPr>
          <a:lstStyle/>
          <a:p>
            <a:r>
              <a:rPr lang="en-US" b="1" dirty="0" smtClean="0"/>
              <a:t>The request object</a:t>
            </a:r>
            <a:endParaRPr lang="en-US" b="1" dirty="0"/>
          </a:p>
        </p:txBody>
      </p:sp>
      <p:sp>
        <p:nvSpPr>
          <p:cNvPr id="6" name="Rectangle 5"/>
          <p:cNvSpPr/>
          <p:nvPr/>
        </p:nvSpPr>
        <p:spPr>
          <a:xfrm>
            <a:off x="0" y="1295400"/>
            <a:ext cx="9107347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n-US" sz="2400" baseline="0" dirty="0" smtClean="0">
                <a:latin typeface="Arial" pitchFamily="34" charset="0"/>
                <a:cs typeface="Arial" pitchFamily="34" charset="0"/>
              </a:rPr>
              <a:t>A view function always accepts an </a:t>
            </a:r>
            <a:r>
              <a:rPr lang="en-US" sz="2400" baseline="0" dirty="0" err="1" smtClean="0">
                <a:latin typeface="Arial" pitchFamily="34" charset="0"/>
                <a:cs typeface="Arial" pitchFamily="34" charset="0"/>
              </a:rPr>
              <a:t>HttpRequest</a:t>
            </a:r>
            <a:r>
              <a:rPr lang="en-US" sz="2400" baseline="0" dirty="0" smtClean="0">
                <a:latin typeface="Arial" pitchFamily="34" charset="0"/>
                <a:cs typeface="Arial" pitchFamily="34" charset="0"/>
              </a:rPr>
              <a:t> object 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>
                <a:latin typeface="Arial" pitchFamily="34" charset="0"/>
                <a:cs typeface="Arial" pitchFamily="34" charset="0"/>
              </a:rPr>
              <a:t>	</a:t>
            </a:r>
            <a:r>
              <a:rPr lang="en-US" sz="2400" baseline="0" dirty="0" smtClean="0">
                <a:latin typeface="Arial" pitchFamily="34" charset="0"/>
                <a:cs typeface="Arial" pitchFamily="34" charset="0"/>
              </a:rPr>
              <a:t>• from </a:t>
            </a:r>
            <a:r>
              <a:rPr lang="en-US" sz="2400" baseline="0" dirty="0" err="1" smtClean="0">
                <a:latin typeface="Arial" pitchFamily="34" charset="0"/>
                <a:cs typeface="Arial" pitchFamily="34" charset="0"/>
              </a:rPr>
              <a:t>django.http.request</a:t>
            </a:r>
            <a:r>
              <a:rPr lang="en-US" sz="2400" baseline="0" dirty="0" smtClean="0">
                <a:latin typeface="Arial" pitchFamily="34" charset="0"/>
                <a:cs typeface="Arial" pitchFamily="34" charset="0"/>
              </a:rPr>
              <a:t> 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latin typeface="Arial" pitchFamily="34" charset="0"/>
              <a:cs typeface="Arial" pitchFamily="34" charset="0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endParaRPr lang="en-US" sz="2400" baseline="0" dirty="0" smtClean="0">
              <a:latin typeface="Arial" pitchFamily="34" charset="0"/>
              <a:cs typeface="Arial" pitchFamily="34" charset="0"/>
            </a:endParaRPr>
          </a:p>
          <a:p>
            <a:pPr marL="342900" lvl="0" indent="-3429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n-US" sz="2400" baseline="0" dirty="0" smtClean="0">
                <a:latin typeface="Arial" pitchFamily="34" charset="0"/>
                <a:cs typeface="Arial" pitchFamily="34" charset="0"/>
              </a:rPr>
              <a:t>An </a:t>
            </a:r>
            <a:r>
              <a:rPr lang="en-US" sz="2400" baseline="0" dirty="0" err="1" smtClean="0">
                <a:latin typeface="Arial" pitchFamily="34" charset="0"/>
                <a:cs typeface="Arial" pitchFamily="34" charset="0"/>
              </a:rPr>
              <a:t>HttpRequest</a:t>
            </a:r>
            <a:r>
              <a:rPr lang="en-US" sz="2400" baseline="0" dirty="0" smtClean="0">
                <a:latin typeface="Arial" pitchFamily="34" charset="0"/>
                <a:cs typeface="Arial" pitchFamily="34" charset="0"/>
              </a:rPr>
              <a:t> has: </a:t>
            </a:r>
          </a:p>
          <a:p>
            <a:pPr lvl="1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	</a:t>
            </a:r>
            <a:r>
              <a:rPr lang="en-US" sz="2400" baseline="0" dirty="0" smtClean="0">
                <a:latin typeface="Arial" pitchFamily="34" charset="0"/>
                <a:cs typeface="Arial" pitchFamily="34" charset="0"/>
              </a:rPr>
              <a:t>• A user (as long as you're using the </a:t>
            </a:r>
            <a:r>
              <a:rPr lang="en-US" sz="2400" baseline="0" dirty="0" err="1" smtClean="0">
                <a:latin typeface="Arial" pitchFamily="34" charset="0"/>
                <a:cs typeface="Arial" pitchFamily="34" charset="0"/>
              </a:rPr>
              <a:t>Django</a:t>
            </a:r>
            <a:r>
              <a:rPr lang="en-US" sz="2400" baseline="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baseline="0" dirty="0" err="1" smtClean="0">
                <a:latin typeface="Arial" pitchFamily="34" charset="0"/>
                <a:cs typeface="Arial" pitchFamily="34" charset="0"/>
              </a:rPr>
              <a:t>auth</a:t>
            </a:r>
            <a:r>
              <a:rPr lang="en-US" sz="2400" baseline="0" dirty="0" smtClean="0">
                <a:latin typeface="Arial" pitchFamily="34" charset="0"/>
                <a:cs typeface="Arial" pitchFamily="34" charset="0"/>
              </a:rPr>
              <a:t> 			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   </a:t>
            </a:r>
            <a:r>
              <a:rPr lang="en-US" sz="2400" baseline="0" dirty="0" smtClean="0">
                <a:latin typeface="Arial" pitchFamily="34" charset="0"/>
                <a:cs typeface="Arial" pitchFamily="34" charset="0"/>
              </a:rPr>
              <a:t>middleware) </a:t>
            </a:r>
          </a:p>
          <a:p>
            <a:pPr lvl="1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	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		</a:t>
            </a:r>
            <a:r>
              <a:rPr lang="en-US" sz="2400" baseline="0" dirty="0" smtClean="0">
                <a:latin typeface="Arial" pitchFamily="34" charset="0"/>
                <a:cs typeface="Arial" pitchFamily="34" charset="0"/>
              </a:rPr>
              <a:t>• Will be an anonymous user if they're not 			logged in </a:t>
            </a:r>
          </a:p>
          <a:p>
            <a:pPr marL="1257300" lvl="2" indent="-3429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n-US" sz="2400" baseline="0" dirty="0" smtClean="0">
                <a:latin typeface="Arial" pitchFamily="34" charset="0"/>
                <a:cs typeface="Arial" pitchFamily="34" charset="0"/>
              </a:rPr>
              <a:t>body — content of the request </a:t>
            </a:r>
          </a:p>
          <a:p>
            <a:pPr lvl="2" fontAlgn="base">
              <a:spcBef>
                <a:spcPct val="0"/>
              </a:spcBef>
              <a:spcAft>
                <a:spcPct val="0"/>
              </a:spcAft>
            </a:pPr>
            <a:r>
              <a:rPr lang="en-US" sz="2400" baseline="0" dirty="0" smtClean="0">
                <a:latin typeface="Arial" pitchFamily="34" charset="0"/>
                <a:cs typeface="Arial" pitchFamily="34" charset="0"/>
              </a:rPr>
              <a:t>•   GET/POST — query parameters</a:t>
            </a:r>
          </a:p>
          <a:p>
            <a:pPr marL="1257300" lvl="2" indent="-3429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n-US" sz="2400" baseline="0" dirty="0" smtClean="0">
                <a:latin typeface="Arial" pitchFamily="34" charset="0"/>
                <a:cs typeface="Arial" pitchFamily="34" charset="0"/>
              </a:rPr>
              <a:t>Headers — metadata </a:t>
            </a:r>
          </a:p>
          <a:p>
            <a:pPr marL="1257300" lvl="2" indent="-3429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n-US" sz="2400" baseline="0" dirty="0" smtClean="0">
                <a:latin typeface="Arial" pitchFamily="34" charset="0"/>
                <a:cs typeface="Arial" pitchFamily="34" charset="0"/>
              </a:rPr>
              <a:t>request URL </a:t>
            </a:r>
            <a:endParaRPr lang="en-US" sz="2400" baseline="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676080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534400" cy="990600"/>
          </a:xfrm>
        </p:spPr>
        <p:txBody>
          <a:bodyPr>
            <a:normAutofit/>
          </a:bodyPr>
          <a:lstStyle/>
          <a:p>
            <a:r>
              <a:rPr lang="en-US" b="1" dirty="0" smtClean="0"/>
              <a:t>View responses</a:t>
            </a:r>
            <a:endParaRPr lang="en-US" b="1" dirty="0"/>
          </a:p>
        </p:txBody>
      </p:sp>
      <p:sp>
        <p:nvSpPr>
          <p:cNvPr id="6" name="Rectangle 5"/>
          <p:cNvSpPr/>
          <p:nvPr/>
        </p:nvSpPr>
        <p:spPr>
          <a:xfrm>
            <a:off x="0" y="1295400"/>
            <a:ext cx="9107347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n-US" sz="2400" baseline="0" dirty="0" smtClean="0">
                <a:latin typeface="Arial" pitchFamily="34" charset="0"/>
                <a:cs typeface="Arial" pitchFamily="34" charset="0"/>
              </a:rPr>
              <a:t>A view function always returns an </a:t>
            </a:r>
            <a:r>
              <a:rPr lang="en-US" sz="2400" baseline="0" dirty="0" err="1" smtClean="0">
                <a:latin typeface="Arial" pitchFamily="34" charset="0"/>
                <a:cs typeface="Arial" pitchFamily="34" charset="0"/>
              </a:rPr>
              <a:t>Http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Response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baseline="0" dirty="0" smtClean="0">
                <a:latin typeface="Arial" pitchFamily="34" charset="0"/>
                <a:cs typeface="Arial" pitchFamily="34" charset="0"/>
              </a:rPr>
              <a:t>object 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>
                <a:latin typeface="Arial" pitchFamily="34" charset="0"/>
                <a:cs typeface="Arial" pitchFamily="34" charset="0"/>
              </a:rPr>
              <a:t>	</a:t>
            </a:r>
            <a:endParaRPr lang="en-US" sz="2400" dirty="0">
              <a:latin typeface="Arial" pitchFamily="34" charset="0"/>
              <a:cs typeface="Arial" pitchFamily="34" charset="0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endParaRPr lang="en-US" sz="2400" baseline="0" dirty="0" smtClean="0">
              <a:latin typeface="Arial" pitchFamily="34" charset="0"/>
              <a:cs typeface="Arial" pitchFamily="34" charset="0"/>
            </a:endParaRPr>
          </a:p>
          <a:p>
            <a:pPr marL="342900" lvl="0" indent="-3429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n-US" sz="2400" baseline="0" dirty="0" smtClean="0">
                <a:latin typeface="Arial" pitchFamily="34" charset="0"/>
                <a:cs typeface="Arial" pitchFamily="34" charset="0"/>
              </a:rPr>
              <a:t>An </a:t>
            </a:r>
            <a:r>
              <a:rPr lang="en-US" sz="2400" baseline="0" dirty="0" err="1" smtClean="0">
                <a:latin typeface="Arial" pitchFamily="34" charset="0"/>
                <a:cs typeface="Arial" pitchFamily="34" charset="0"/>
              </a:rPr>
              <a:t>HttpResponse</a:t>
            </a:r>
            <a:r>
              <a:rPr lang="en-US" sz="2400" baseline="0" dirty="0" smtClean="0">
                <a:latin typeface="Arial" pitchFamily="34" charset="0"/>
                <a:cs typeface="Arial" pitchFamily="34" charset="0"/>
              </a:rPr>
              <a:t> has: </a:t>
            </a:r>
          </a:p>
          <a:p>
            <a:pPr lvl="1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	</a:t>
            </a:r>
            <a:r>
              <a:rPr lang="en-US" sz="2400" baseline="0" dirty="0" smtClean="0">
                <a:latin typeface="Arial" pitchFamily="34" charset="0"/>
                <a:cs typeface="Arial" pitchFamily="34" charset="0"/>
              </a:rPr>
              <a:t>•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A status code (like 200 okay)</a:t>
            </a:r>
            <a:endParaRPr lang="en-US" sz="2400" dirty="0">
              <a:latin typeface="Arial" pitchFamily="34" charset="0"/>
              <a:cs typeface="Arial" pitchFamily="34" charset="0"/>
            </a:endParaRPr>
          </a:p>
          <a:p>
            <a:pPr marL="1257300" lvl="2" indent="-3429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n-US" sz="2400" dirty="0" smtClean="0">
                <a:latin typeface="Arial" pitchFamily="34" charset="0"/>
                <a:cs typeface="Arial" pitchFamily="34" charset="0"/>
              </a:rPr>
              <a:t>Some content (like HTML or JSON)</a:t>
            </a:r>
          </a:p>
          <a:p>
            <a:pPr marL="1257300" lvl="2" indent="-3429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n-US" sz="2400" dirty="0" smtClean="0">
                <a:latin typeface="Arial" pitchFamily="34" charset="0"/>
                <a:cs typeface="Arial" pitchFamily="34" charset="0"/>
              </a:rPr>
              <a:t>Some metadata (in headers)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	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	 </a:t>
            </a:r>
          </a:p>
        </p:txBody>
      </p:sp>
    </p:spTree>
    <p:extLst>
      <p:ext uri="{BB962C8B-B14F-4D97-AF65-F5344CB8AC3E}">
        <p14:creationId xmlns:p14="http://schemas.microsoft.com/office/powerpoint/2010/main" val="30994716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Websites who use </a:t>
            </a:r>
            <a:r>
              <a:rPr lang="en-US" b="1" dirty="0" err="1" smtClean="0"/>
              <a:t>Django</a:t>
            </a:r>
            <a:endParaRPr lang="en-US" b="1" dirty="0"/>
          </a:p>
        </p:txBody>
      </p:sp>
      <p:sp>
        <p:nvSpPr>
          <p:cNvPr id="4" name="Rectangle 3"/>
          <p:cNvSpPr/>
          <p:nvPr/>
        </p:nvSpPr>
        <p:spPr>
          <a:xfrm>
            <a:off x="186613" y="1524000"/>
            <a:ext cx="70866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kumimoji="0" lang="en-US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Instagram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</a:p>
          <a:p>
            <a:pPr marL="342900" lvl="0" indent="-3429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kumimoji="0" lang="en-US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Spotify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</a:p>
          <a:p>
            <a:pPr marL="342900" lvl="0" indent="-3429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YouTube </a:t>
            </a:r>
          </a:p>
          <a:p>
            <a:pPr marL="342900" lvl="0" indent="-3429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The Washington Post </a:t>
            </a:r>
          </a:p>
          <a:p>
            <a:pPr marL="342900" lvl="0" indent="-3429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The New York Times </a:t>
            </a:r>
          </a:p>
          <a:p>
            <a:pPr marL="342900" lvl="0" indent="-3429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The Guardian </a:t>
            </a:r>
          </a:p>
          <a:p>
            <a:pPr marL="342900" lvl="0" indent="-3429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NASA Website </a:t>
            </a:r>
          </a:p>
          <a:p>
            <a:pPr marL="342900" lvl="0" indent="-3429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kumimoji="0" lang="en-US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DoorDash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</a:p>
          <a:p>
            <a:pPr marL="342900" lvl="0" indent="-3429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kumimoji="0" lang="en-US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Udemy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1371600"/>
            <a:ext cx="2840545" cy="25070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1300138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18931" y="2584580"/>
            <a:ext cx="7848600" cy="1524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99322" y="2895600"/>
            <a:ext cx="723900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/>
              <a:t>Basic concepts</a:t>
            </a:r>
          </a:p>
          <a:p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304800" y="4572000"/>
            <a:ext cx="7239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/>
              <a:t>4-URLs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93386902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534400" cy="990600"/>
          </a:xfrm>
        </p:spPr>
        <p:txBody>
          <a:bodyPr>
            <a:normAutofit/>
          </a:bodyPr>
          <a:lstStyle/>
          <a:p>
            <a:r>
              <a:rPr lang="en-US" b="1" dirty="0" smtClean="0"/>
              <a:t>Add a URL pattern to urls.py</a:t>
            </a:r>
            <a:endParaRPr lang="en-US" b="1" dirty="0"/>
          </a:p>
        </p:txBody>
      </p:sp>
      <p:pic>
        <p:nvPicPr>
          <p:cNvPr id="614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676400"/>
            <a:ext cx="7554913" cy="37504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0920035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534400" cy="990600"/>
          </a:xfrm>
        </p:spPr>
        <p:txBody>
          <a:bodyPr>
            <a:normAutofit/>
          </a:bodyPr>
          <a:lstStyle/>
          <a:p>
            <a:r>
              <a:rPr lang="en-US" b="1" dirty="0" smtClean="0"/>
              <a:t>Accepting arguments</a:t>
            </a:r>
            <a:endParaRPr lang="en-US" b="1" dirty="0"/>
          </a:p>
        </p:txBody>
      </p:sp>
      <p:sp>
        <p:nvSpPr>
          <p:cNvPr id="4" name="Rectangle 3"/>
          <p:cNvSpPr/>
          <p:nvPr/>
        </p:nvSpPr>
        <p:spPr>
          <a:xfrm>
            <a:off x="0" y="1295400"/>
            <a:ext cx="9107347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n-US" sz="2400" baseline="0" dirty="0" smtClean="0">
                <a:latin typeface="Arial" pitchFamily="34" charset="0"/>
                <a:cs typeface="Arial" pitchFamily="34" charset="0"/>
              </a:rPr>
              <a:t>Use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&lt;&gt; to capture URL arguments and pass them to the view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	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path(‘users/&lt;username&gt;/’,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views.profile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)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endParaRPr lang="en-US" sz="2400" baseline="0" dirty="0" smtClean="0">
              <a:latin typeface="Arial" pitchFamily="34" charset="0"/>
              <a:cs typeface="Arial" pitchFamily="34" charset="0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latin typeface="Arial" pitchFamily="34" charset="0"/>
              <a:cs typeface="Arial" pitchFamily="34" charset="0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endParaRPr lang="en-US" sz="2400" baseline="0" dirty="0">
              <a:latin typeface="Arial" pitchFamily="34" charset="0"/>
              <a:cs typeface="Arial" pitchFamily="34" charset="0"/>
            </a:endParaRPr>
          </a:p>
          <a:p>
            <a:pPr marL="342900" lvl="0" indent="-3429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n-US" sz="2400" dirty="0" smtClean="0">
                <a:latin typeface="Arial" pitchFamily="34" charset="0"/>
                <a:cs typeface="Arial" pitchFamily="34" charset="0"/>
              </a:rPr>
              <a:t>Arguments are strings by default, but you can specify the type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baseline="0" dirty="0">
                <a:latin typeface="Arial" pitchFamily="34" charset="0"/>
                <a:cs typeface="Arial" pitchFamily="34" charset="0"/>
              </a:rPr>
              <a:t>	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path(‘users/&lt;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int:pk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&gt;/’,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views.profile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)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endParaRPr lang="en-US" sz="2400" baseline="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900255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534400" cy="990600"/>
          </a:xfrm>
        </p:spPr>
        <p:txBody>
          <a:bodyPr>
            <a:normAutofit/>
          </a:bodyPr>
          <a:lstStyle/>
          <a:p>
            <a:r>
              <a:rPr lang="en-US" b="1" dirty="0" smtClean="0"/>
              <a:t>Accepting arguments</a:t>
            </a:r>
            <a:endParaRPr lang="en-US" b="1" dirty="0"/>
          </a:p>
        </p:txBody>
      </p:sp>
      <p:pic>
        <p:nvPicPr>
          <p:cNvPr id="624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823" y="1295400"/>
            <a:ext cx="7288213" cy="4933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0610225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18931" y="2584580"/>
            <a:ext cx="7848600" cy="1524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99322" y="2895600"/>
            <a:ext cx="723900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/>
              <a:t>Basic concepts</a:t>
            </a:r>
          </a:p>
          <a:p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304800" y="4572000"/>
            <a:ext cx="7239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/>
              <a:t>5-Templates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67230291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534400" cy="990600"/>
          </a:xfrm>
        </p:spPr>
        <p:txBody>
          <a:bodyPr>
            <a:normAutofit/>
          </a:bodyPr>
          <a:lstStyle/>
          <a:p>
            <a:r>
              <a:rPr lang="en-US" b="1" dirty="0" smtClean="0"/>
              <a:t>Pass more context in views.py</a:t>
            </a:r>
            <a:endParaRPr lang="en-US" b="1" dirty="0"/>
          </a:p>
        </p:txBody>
      </p:sp>
      <p:pic>
        <p:nvPicPr>
          <p:cNvPr id="634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209800"/>
            <a:ext cx="6697663" cy="1790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0420489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534400" cy="990600"/>
          </a:xfrm>
        </p:spPr>
        <p:txBody>
          <a:bodyPr>
            <a:normAutofit/>
          </a:bodyPr>
          <a:lstStyle/>
          <a:p>
            <a:r>
              <a:rPr lang="en-US" b="1" dirty="0" smtClean="0"/>
              <a:t>Update the body of index.html</a:t>
            </a:r>
            <a:endParaRPr lang="en-US" b="1" dirty="0"/>
          </a:p>
        </p:txBody>
      </p:sp>
      <p:pic>
        <p:nvPicPr>
          <p:cNvPr id="645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71577"/>
            <a:ext cx="8826500" cy="38864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536015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534400" cy="990600"/>
          </a:xfrm>
        </p:spPr>
        <p:txBody>
          <a:bodyPr>
            <a:normAutofit/>
          </a:bodyPr>
          <a:lstStyle/>
          <a:p>
            <a:r>
              <a:rPr lang="en-US" b="1" dirty="0" smtClean="0"/>
              <a:t>Templates</a:t>
            </a:r>
            <a:endParaRPr lang="en-US" b="1" dirty="0"/>
          </a:p>
        </p:txBody>
      </p:sp>
      <p:sp>
        <p:nvSpPr>
          <p:cNvPr id="4" name="Rectangle 3"/>
          <p:cNvSpPr/>
          <p:nvPr/>
        </p:nvSpPr>
        <p:spPr>
          <a:xfrm>
            <a:off x="191947" y="1295400"/>
            <a:ext cx="89154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n-US" sz="2400" baseline="0" dirty="0" smtClean="0">
                <a:latin typeface="Arial" pitchFamily="34" charset="0"/>
                <a:cs typeface="Arial" pitchFamily="34" charset="0"/>
              </a:rPr>
              <a:t>Templates are just HTML files with special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syntax that the 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sz="2400" baseline="0" dirty="0" err="1" smtClean="0">
                <a:latin typeface="Arial" pitchFamily="34" charset="0"/>
                <a:cs typeface="Arial" pitchFamily="34" charset="0"/>
              </a:rPr>
              <a:t>Django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Template Language (DTL) uses to replace with dynamic content</a:t>
            </a:r>
            <a:endParaRPr lang="en-US" sz="2400" baseline="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44347" y="3124200"/>
            <a:ext cx="89154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n-US" sz="2400" baseline="0" dirty="0" smtClean="0">
                <a:latin typeface="Arial" pitchFamily="34" charset="0"/>
                <a:cs typeface="Arial" pitchFamily="34" charset="0"/>
              </a:rPr>
              <a:t>Variables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: {{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var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}}</a:t>
            </a:r>
          </a:p>
          <a:p>
            <a:pPr marL="342900" lvl="0" indent="-3429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n-US" sz="2400" baseline="0" dirty="0" smtClean="0">
                <a:latin typeface="Arial" pitchFamily="34" charset="0"/>
                <a:cs typeface="Arial" pitchFamily="34" charset="0"/>
              </a:rPr>
              <a:t>Filter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: {{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var|filter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}}</a:t>
            </a:r>
          </a:p>
          <a:p>
            <a:pPr marL="342900" lvl="0" indent="-3429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n-US" sz="2400" baseline="0" dirty="0" smtClean="0">
                <a:latin typeface="Arial" pitchFamily="34" charset="0"/>
                <a:cs typeface="Arial" pitchFamily="34" charset="0"/>
              </a:rPr>
              <a:t>Tag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: {% tag %}</a:t>
            </a:r>
          </a:p>
          <a:p>
            <a:pPr marL="342900" lvl="0" indent="-3429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n-US" sz="2400" baseline="0" dirty="0" smtClean="0">
                <a:latin typeface="Arial" pitchFamily="34" charset="0"/>
                <a:cs typeface="Arial" pitchFamily="34" charset="0"/>
              </a:rPr>
              <a:t>Comment: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{# comment #}</a:t>
            </a:r>
            <a:endParaRPr lang="en-US" sz="2400" baseline="0" dirty="0" smtClean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303168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18931" y="2584580"/>
            <a:ext cx="7848600" cy="1524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99322" y="2895600"/>
            <a:ext cx="723900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/>
              <a:t>Basic concepts</a:t>
            </a:r>
          </a:p>
          <a:p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304800" y="4572000"/>
            <a:ext cx="7239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/>
              <a:t>6-Admin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40855185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534400" cy="990600"/>
          </a:xfrm>
        </p:spPr>
        <p:txBody>
          <a:bodyPr>
            <a:normAutofit/>
          </a:bodyPr>
          <a:lstStyle/>
          <a:p>
            <a:r>
              <a:rPr lang="en-US" b="1" dirty="0" smtClean="0"/>
              <a:t>List View</a:t>
            </a:r>
            <a:endParaRPr lang="en-US" b="1" dirty="0"/>
          </a:p>
        </p:txBody>
      </p:sp>
      <p:sp>
        <p:nvSpPr>
          <p:cNvPr id="4" name="Rectangle 3"/>
          <p:cNvSpPr/>
          <p:nvPr/>
        </p:nvSpPr>
        <p:spPr>
          <a:xfrm>
            <a:off x="4648200" y="1600200"/>
            <a:ext cx="4303853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n-US" sz="2400" baseline="0" dirty="0" smtClean="0">
                <a:latin typeface="Arial" pitchFamily="34" charset="0"/>
                <a:cs typeface="Arial" pitchFamily="34" charset="0"/>
              </a:rPr>
              <a:t>Define a __</a:t>
            </a:r>
            <a:r>
              <a:rPr lang="en-US" sz="2400" baseline="0" dirty="0" err="1" smtClean="0">
                <a:latin typeface="Arial" pitchFamily="34" charset="0"/>
                <a:cs typeface="Arial" pitchFamily="34" charset="0"/>
              </a:rPr>
              <a:t>str</a:t>
            </a:r>
            <a:r>
              <a:rPr lang="en-US" sz="2400" baseline="0" dirty="0" smtClean="0">
                <a:latin typeface="Arial" pitchFamily="34" charset="0"/>
                <a:cs typeface="Arial" pitchFamily="34" charset="0"/>
              </a:rPr>
              <a:t>__()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method 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sz="2400" baseline="0" dirty="0" smtClean="0">
                <a:latin typeface="Arial" pitchFamily="34" charset="0"/>
                <a:cs typeface="Arial" pitchFamily="34" charset="0"/>
              </a:rPr>
              <a:t>On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Visit to customize how 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sz="2400" baseline="0" dirty="0" smtClean="0">
                <a:latin typeface="Arial" pitchFamily="34" charset="0"/>
                <a:cs typeface="Arial" pitchFamily="34" charset="0"/>
              </a:rPr>
              <a:t>It’s displayed in the admin list view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endParaRPr lang="en-US" sz="2400" baseline="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655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80" y="1424302"/>
            <a:ext cx="4589326" cy="24842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55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3838575"/>
            <a:ext cx="4191000" cy="857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678765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Python Web Framework Alternatives</a:t>
            </a:r>
            <a:endParaRPr lang="en-US" b="1" dirty="0"/>
          </a:p>
        </p:txBody>
      </p:sp>
      <p:sp>
        <p:nvSpPr>
          <p:cNvPr id="4" name="Rectangle 3"/>
          <p:cNvSpPr/>
          <p:nvPr/>
        </p:nvSpPr>
        <p:spPr>
          <a:xfrm>
            <a:off x="457200" y="1447800"/>
            <a:ext cx="7086600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For simpler/single page websites</a:t>
            </a:r>
          </a:p>
          <a:p>
            <a:pPr marL="342900" lvl="0" indent="-3429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	- Consider </a:t>
            </a:r>
            <a:r>
              <a:rPr kumimoji="0" lang="en-US" sz="2400" b="1" i="0" u="none" strike="noStrike" cap="none" normalizeH="0" baseline="0" dirty="0" smtClean="0">
                <a:ln>
                  <a:noFill/>
                </a:ln>
                <a:solidFill>
                  <a:srgbClr val="00B050"/>
                </a:solidFill>
                <a:effectLst/>
                <a:latin typeface="Arial" pitchFamily="34" charset="0"/>
                <a:cs typeface="Arial" pitchFamily="34" charset="0"/>
              </a:rPr>
              <a:t>Flask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342900" lvl="0" indent="-3429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For API's</a:t>
            </a:r>
          </a:p>
          <a:p>
            <a:pPr marL="342900" lvl="0" indent="-3429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	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-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Consider </a:t>
            </a:r>
            <a:r>
              <a:rPr lang="en-US" sz="2400" b="1" dirty="0" err="1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FastAPI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342900" lvl="0" indent="-3429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For when speed and developer resources are tight</a:t>
            </a:r>
          </a:p>
          <a:p>
            <a:pPr marL="342900" lvl="0" indent="-3429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	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-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Consider </a:t>
            </a:r>
            <a:r>
              <a:rPr lang="en-US" sz="2400" b="1" dirty="0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Anvil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835450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534400" cy="990600"/>
          </a:xfrm>
        </p:spPr>
        <p:txBody>
          <a:bodyPr>
            <a:normAutofit/>
          </a:bodyPr>
          <a:lstStyle/>
          <a:p>
            <a:r>
              <a:rPr lang="en-US" b="1" dirty="0" smtClean="0"/>
              <a:t>Customizing the List View </a:t>
            </a:r>
            <a:endParaRPr lang="en-US" b="1" dirty="0"/>
          </a:p>
        </p:txBody>
      </p:sp>
      <p:pic>
        <p:nvPicPr>
          <p:cNvPr id="665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676400"/>
            <a:ext cx="8436293" cy="3886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4652031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534400" cy="990600"/>
          </a:xfrm>
        </p:spPr>
        <p:txBody>
          <a:bodyPr>
            <a:normAutofit/>
          </a:bodyPr>
          <a:lstStyle/>
          <a:p>
            <a:r>
              <a:rPr lang="en-US" b="1" dirty="0" smtClean="0"/>
              <a:t>List View Updates</a:t>
            </a:r>
            <a:endParaRPr lang="en-US" b="1" dirty="0"/>
          </a:p>
        </p:txBody>
      </p:sp>
      <p:pic>
        <p:nvPicPr>
          <p:cNvPr id="675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397" y="1600200"/>
            <a:ext cx="8229600" cy="38984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2519018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534400" cy="990600"/>
          </a:xfrm>
        </p:spPr>
        <p:txBody>
          <a:bodyPr>
            <a:normAutofit/>
          </a:bodyPr>
          <a:lstStyle/>
          <a:p>
            <a:r>
              <a:rPr lang="en-US" b="1" dirty="0" smtClean="0"/>
              <a:t>List View Updates</a:t>
            </a:r>
            <a:endParaRPr lang="en-US" b="1" dirty="0"/>
          </a:p>
        </p:txBody>
      </p:sp>
      <p:pic>
        <p:nvPicPr>
          <p:cNvPr id="686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447800"/>
            <a:ext cx="7696200" cy="48354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5271353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534400" cy="990600"/>
          </a:xfrm>
        </p:spPr>
        <p:txBody>
          <a:bodyPr>
            <a:normAutofit/>
          </a:bodyPr>
          <a:lstStyle/>
          <a:p>
            <a:r>
              <a:rPr lang="en-US" b="1" dirty="0" smtClean="0"/>
              <a:t>List View Updates</a:t>
            </a:r>
            <a:endParaRPr lang="en-US" b="1" dirty="0"/>
          </a:p>
        </p:txBody>
      </p:sp>
      <p:pic>
        <p:nvPicPr>
          <p:cNvPr id="6963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676400"/>
            <a:ext cx="8778875" cy="40565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9822532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534400" cy="990600"/>
          </a:xfrm>
        </p:spPr>
        <p:txBody>
          <a:bodyPr>
            <a:normAutofit/>
          </a:bodyPr>
          <a:lstStyle/>
          <a:p>
            <a:r>
              <a:rPr lang="en-US" b="1" dirty="0" smtClean="0"/>
              <a:t>change View Updates</a:t>
            </a:r>
            <a:endParaRPr lang="en-US" b="1" dirty="0"/>
          </a:p>
        </p:txBody>
      </p:sp>
      <p:pic>
        <p:nvPicPr>
          <p:cNvPr id="706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828800"/>
            <a:ext cx="8839200" cy="38395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284613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History of </a:t>
            </a:r>
            <a:r>
              <a:rPr lang="en-US" b="1" dirty="0" err="1" smtClean="0"/>
              <a:t>Django</a:t>
            </a:r>
            <a:endParaRPr lang="en-US" b="1" dirty="0"/>
          </a:p>
        </p:txBody>
      </p:sp>
      <p:sp>
        <p:nvSpPr>
          <p:cNvPr id="4" name="Rectangle 3"/>
          <p:cNvSpPr/>
          <p:nvPr/>
        </p:nvSpPr>
        <p:spPr>
          <a:xfrm>
            <a:off x="152400" y="1397922"/>
            <a:ext cx="8591939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Started in 2003 by Adrian </a:t>
            </a:r>
            <a:r>
              <a:rPr kumimoji="0" lang="en-US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Holovaty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and Simon </a:t>
            </a:r>
            <a:r>
              <a:rPr kumimoji="0" lang="en-US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Willison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(and later, Jacob Kaplan Moss) at a newspaper company in Kansas </a:t>
            </a:r>
          </a:p>
          <a:p>
            <a:pPr marL="342900" lvl="0" indent="-3429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endParaRPr lang="en-US" sz="2400" dirty="0">
              <a:latin typeface="Arial" pitchFamily="34" charset="0"/>
              <a:cs typeface="Arial" pitchFamily="34" charset="0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342900" lvl="0" indent="-3429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Released as open-source in 2005, and named after the jazz guitarist, </a:t>
            </a:r>
            <a:r>
              <a:rPr kumimoji="0" lang="en-US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Django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Reinhardt 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342900" lvl="0" indent="-3429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endParaRPr lang="en-US" sz="2400" dirty="0">
              <a:latin typeface="Arial" pitchFamily="34" charset="0"/>
              <a:cs typeface="Arial" pitchFamily="34" charset="0"/>
            </a:endParaRPr>
          </a:p>
          <a:p>
            <a:pPr marL="342900" lvl="0" indent="-3429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Built to create things fast, under deadlines, with many non- developers, like content creators</a:t>
            </a: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304388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gin">
  <a:themeElements>
    <a:clrScheme name="Origin">
      <a:dk1>
        <a:sysClr val="windowText" lastClr="000000"/>
      </a:dk1>
      <a:lt1>
        <a:sysClr val="window" lastClr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D2DA7A"/>
      </a:accent3>
      <a:accent4>
        <a:srgbClr val="FADA7A"/>
      </a:accent4>
      <a:accent5>
        <a:srgbClr val="B88472"/>
      </a:accent5>
      <a:accent6>
        <a:srgbClr val="8E736A"/>
      </a:accent6>
      <a:hlink>
        <a:srgbClr val="B292CA"/>
      </a:hlink>
      <a:folHlink>
        <a:srgbClr val="6B5680"/>
      </a:folHlink>
    </a:clrScheme>
    <a:fontScheme name="Origin">
      <a:majorFont>
        <a:latin typeface="Bookman Old Style"/>
        <a:ea typeface=""/>
        <a:cs typeface=""/>
        <a:font script="Grek" typeface="Cambria"/>
        <a:font script="Cyrl" typeface="Cambria"/>
        <a:font script="Jpan" typeface="HG明朝E"/>
        <a:font script="Hang" typeface="돋움"/>
        <a:font script="Hans" typeface="宋体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/>
        <a:ea typeface=""/>
        <a:cs typeface=""/>
        <a:font script="Grek" typeface="Calibri"/>
        <a:font script="Cyrl" typeface="Calibri"/>
        <a:font script="Jpan" typeface="ＭＳ Ｐゴシック"/>
        <a:font script="Hang" typeface="맑은 고딕"/>
        <a:font script="Hans" typeface="华文新魏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rigin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Origin</Template>
  <TotalTime>3419</TotalTime>
  <Words>1152</Words>
  <Application>Microsoft Office PowerPoint</Application>
  <PresentationFormat>On-screen Show (4:3)</PresentationFormat>
  <Paragraphs>511</Paragraphs>
  <Slides>84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84</vt:i4>
      </vt:variant>
    </vt:vector>
  </HeadingPairs>
  <TitlesOfParts>
    <vt:vector size="85" baseType="lpstr">
      <vt:lpstr>Origin</vt:lpstr>
      <vt:lpstr>PowerPoint Presentation</vt:lpstr>
      <vt:lpstr>Introduction to Django</vt:lpstr>
      <vt:lpstr>Useful skills/knowledge Python skills:</vt:lpstr>
      <vt:lpstr>PowerPoint Presentation</vt:lpstr>
      <vt:lpstr>Meet Django</vt:lpstr>
      <vt:lpstr>Meet Django</vt:lpstr>
      <vt:lpstr>Websites who use Django</vt:lpstr>
      <vt:lpstr>Python Web Framework Alternatives</vt:lpstr>
      <vt:lpstr>History of Django</vt:lpstr>
      <vt:lpstr>Overall architecture</vt:lpstr>
      <vt:lpstr>PowerPoint Presentation</vt:lpstr>
      <vt:lpstr>Django architecture</vt:lpstr>
      <vt:lpstr>Django architecture</vt:lpstr>
      <vt:lpstr>Django architecture</vt:lpstr>
      <vt:lpstr>Django architecture</vt:lpstr>
      <vt:lpstr>PowerPoint Presentation</vt:lpstr>
      <vt:lpstr>PowerPoint Presentation</vt:lpstr>
      <vt:lpstr>Before you start</vt:lpstr>
      <vt:lpstr>Choose a Django version</vt:lpstr>
      <vt:lpstr>Choose a Django version</vt:lpstr>
      <vt:lpstr>Choose a Python version</vt:lpstr>
      <vt:lpstr>Choose a Python version</vt:lpstr>
      <vt:lpstr>Create a virtual environment</vt:lpstr>
      <vt:lpstr>Create a virtual environment</vt:lpstr>
      <vt:lpstr>Why create a virtual environment?</vt:lpstr>
      <vt:lpstr>Create a Django project </vt:lpstr>
      <vt:lpstr>Install Django using pip</vt:lpstr>
      <vt:lpstr>Create a new Django project </vt:lpstr>
      <vt:lpstr>Run the development server </vt:lpstr>
      <vt:lpstr>Run the development server </vt:lpstr>
      <vt:lpstr>Run the server through PyCharm</vt:lpstr>
      <vt:lpstr>Initialize the development database</vt:lpstr>
      <vt:lpstr>Initialize the development database</vt:lpstr>
      <vt:lpstr>View the data in the database</vt:lpstr>
      <vt:lpstr>Create a superuser</vt:lpstr>
      <vt:lpstr>View the admin site </vt:lpstr>
      <vt:lpstr>PowerPoint Presentation</vt:lpstr>
      <vt:lpstr> manage.py</vt:lpstr>
      <vt:lpstr> settings.py</vt:lpstr>
      <vt:lpstr> urls.py</vt:lpstr>
      <vt:lpstr> wsgi.py and asgi.py </vt:lpstr>
      <vt:lpstr> wsgi.py</vt:lpstr>
      <vt:lpstr> asgi.py</vt:lpstr>
      <vt:lpstr>PowerPoint Presentation</vt:lpstr>
      <vt:lpstr>Requests &amp; Responses</vt:lpstr>
      <vt:lpstr>Create a simple view </vt:lpstr>
      <vt:lpstr>Create a simple view </vt:lpstr>
      <vt:lpstr>Create a simple view </vt:lpstr>
      <vt:lpstr>PowerPoint Presentation</vt:lpstr>
      <vt:lpstr>PowerPoint Presentation</vt:lpstr>
      <vt:lpstr>Settings</vt:lpstr>
      <vt:lpstr>Settings</vt:lpstr>
      <vt:lpstr>Specifying paths</vt:lpstr>
      <vt:lpstr>Must-know settings</vt:lpstr>
      <vt:lpstr>Project structure</vt:lpstr>
      <vt:lpstr>Time zones </vt:lpstr>
      <vt:lpstr>Security</vt:lpstr>
      <vt:lpstr>PowerPoint Presentation</vt:lpstr>
      <vt:lpstr>The Django ORM</vt:lpstr>
      <vt:lpstr>Schema Update Workflow</vt:lpstr>
      <vt:lpstr>Update the Visits models </vt:lpstr>
      <vt:lpstr>Model fields</vt:lpstr>
      <vt:lpstr>Migrate the database</vt:lpstr>
      <vt:lpstr>Object creation</vt:lpstr>
      <vt:lpstr>Object retrieval</vt:lpstr>
      <vt:lpstr>PowerPoint Presentation</vt:lpstr>
      <vt:lpstr>Update view.py</vt:lpstr>
      <vt:lpstr>The request object</vt:lpstr>
      <vt:lpstr>View responses</vt:lpstr>
      <vt:lpstr>PowerPoint Presentation</vt:lpstr>
      <vt:lpstr>Add a URL pattern to urls.py</vt:lpstr>
      <vt:lpstr>Accepting arguments</vt:lpstr>
      <vt:lpstr>Accepting arguments</vt:lpstr>
      <vt:lpstr>PowerPoint Presentation</vt:lpstr>
      <vt:lpstr>Pass more context in views.py</vt:lpstr>
      <vt:lpstr>Update the body of index.html</vt:lpstr>
      <vt:lpstr>Templates</vt:lpstr>
      <vt:lpstr>PowerPoint Presentation</vt:lpstr>
      <vt:lpstr>List View</vt:lpstr>
      <vt:lpstr>Customizing the List View </vt:lpstr>
      <vt:lpstr>List View Updates</vt:lpstr>
      <vt:lpstr>List View Updates</vt:lpstr>
      <vt:lpstr>List View Updates</vt:lpstr>
      <vt:lpstr>change View Updates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yassine aguedid</dc:creator>
  <cp:lastModifiedBy>yassine aguedid</cp:lastModifiedBy>
  <cp:revision>47</cp:revision>
  <dcterms:created xsi:type="dcterms:W3CDTF">2025-02-07T08:50:09Z</dcterms:created>
  <dcterms:modified xsi:type="dcterms:W3CDTF">2025-02-09T17:49:33Z</dcterms:modified>
</cp:coreProperties>
</file>